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60" r:id="rId4"/>
    <p:sldId id="270" r:id="rId5"/>
    <p:sldId id="259" r:id="rId6"/>
    <p:sldId id="261" r:id="rId7"/>
    <p:sldId id="262" r:id="rId8"/>
    <p:sldId id="263" r:id="rId9"/>
    <p:sldId id="271" r:id="rId10"/>
    <p:sldId id="268" r:id="rId11"/>
    <p:sldId id="269" r:id="rId12"/>
    <p:sldId id="264" r:id="rId13"/>
    <p:sldId id="265" r:id="rId14"/>
    <p:sldId id="266" r:id="rId15"/>
    <p:sldId id="267" r:id="rId16"/>
    <p:sldId id="273"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FF57"/>
    <a:srgbClr val="FF5DF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728" autoAdjust="0"/>
  </p:normalViewPr>
  <p:slideViewPr>
    <p:cSldViewPr snapToGrid="0" snapToObjects="1">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elizabethsherman:Downloads:Elizabeth%20Sherman--New%20Version%20Term%20Project%20Spreadshee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elizabethsherman:Downloads:Elizabeth%20Sherman--New%20Version%20Term%20Project%20Spreadshee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elizabethsherman:Downloads:Elizabeth%20Sherman--New%20Version%20Term%20Project%20Spreadsheet.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title>
      <c:tx>
        <c:rich>
          <a:bodyPr/>
          <a:lstStyle/>
          <a:p>
            <a:pPr>
              <a:defRPr/>
            </a:pPr>
            <a:r>
              <a:rPr lang="en-US"/>
              <a:t>Histogram of # of Red Skittles in Each Bag</a:t>
            </a:r>
          </a:p>
        </c:rich>
      </c:tx>
      <c:layout/>
      <c:overlay val="0"/>
    </c:title>
    <c:autoTitleDeleted val="0"/>
    <c:plotArea>
      <c:layout>
        <c:manualLayout>
          <c:layoutTarget val="inner"/>
          <c:xMode val="edge"/>
          <c:yMode val="edge"/>
          <c:x val="7.1240071122832094E-2"/>
          <c:y val="0.19941348973607001"/>
          <c:w val="0.91424757940967905"/>
          <c:h val="0.63049853372433995"/>
        </c:manualLayout>
      </c:layout>
      <c:barChart>
        <c:barDir val="col"/>
        <c:grouping val="clustered"/>
        <c:varyColors val="0"/>
        <c:ser>
          <c:idx val="0"/>
          <c:order val="0"/>
          <c:tx>
            <c:v>Count of # or Reds in Bag</c:v>
          </c:tx>
          <c:invertIfNegative val="0"/>
          <c:cat>
            <c:strLit>
              <c:ptCount val="12"/>
              <c:pt idx="0">
                <c:v>_x0001_6</c:v>
              </c:pt>
              <c:pt idx="1">
                <c:v>_x0001_8</c:v>
              </c:pt>
              <c:pt idx="2">
                <c:v>_x0001_9</c:v>
              </c:pt>
              <c:pt idx="3">
                <c:v>_x0002_12</c:v>
              </c:pt>
              <c:pt idx="4">
                <c:v>_x0002_13</c:v>
              </c:pt>
              <c:pt idx="5">
                <c:v>_x0002_14</c:v>
              </c:pt>
              <c:pt idx="6">
                <c:v>_x0002_15</c:v>
              </c:pt>
              <c:pt idx="7">
                <c:v>_x0002_16</c:v>
              </c:pt>
              <c:pt idx="8">
                <c:v>_x0002_17</c:v>
              </c:pt>
              <c:pt idx="9">
                <c:v>_x0002_18</c:v>
              </c:pt>
              <c:pt idx="10">
                <c:v>_x0002_19</c:v>
              </c:pt>
              <c:pt idx="11">
                <c:v>_x000b_Grand Total</c:v>
              </c:pt>
            </c:strLit>
          </c:cat>
          <c:val>
            <c:numLit>
              <c:formatCode>General</c:formatCode>
              <c:ptCount val="12"/>
              <c:pt idx="0">
                <c:v>2</c:v>
              </c:pt>
              <c:pt idx="1">
                <c:v>1</c:v>
              </c:pt>
              <c:pt idx="2">
                <c:v>3</c:v>
              </c:pt>
              <c:pt idx="3">
                <c:v>5</c:v>
              </c:pt>
              <c:pt idx="4">
                <c:v>6</c:v>
              </c:pt>
              <c:pt idx="5">
                <c:v>3</c:v>
              </c:pt>
              <c:pt idx="6">
                <c:v>1</c:v>
              </c:pt>
              <c:pt idx="7">
                <c:v>2</c:v>
              </c:pt>
              <c:pt idx="8">
                <c:v>1</c:v>
              </c:pt>
              <c:pt idx="9">
                <c:v>4</c:v>
              </c:pt>
              <c:pt idx="10">
                <c:v>1</c:v>
              </c:pt>
              <c:pt idx="11">
                <c:v>29</c:v>
              </c:pt>
            </c:numLit>
          </c:val>
        </c:ser>
        <c:dLbls>
          <c:showLegendKey val="0"/>
          <c:showVal val="0"/>
          <c:showCatName val="0"/>
          <c:showSerName val="0"/>
          <c:showPercent val="0"/>
          <c:showBubbleSize val="0"/>
        </c:dLbls>
        <c:gapWidth val="150"/>
        <c:axId val="122857728"/>
        <c:axId val="122859904"/>
      </c:barChart>
      <c:catAx>
        <c:axId val="122857728"/>
        <c:scaling>
          <c:orientation val="minMax"/>
        </c:scaling>
        <c:delete val="0"/>
        <c:axPos val="b"/>
        <c:title>
          <c:tx>
            <c:rich>
              <a:bodyPr/>
              <a:lstStyle/>
              <a:p>
                <a:pPr>
                  <a:defRPr/>
                </a:pPr>
                <a:r>
                  <a:rPr lang="en-US"/>
                  <a:t>Qty of Red Skittles in a Bag</a:t>
                </a:r>
              </a:p>
            </c:rich>
          </c:tx>
          <c:layout/>
          <c:overlay val="0"/>
        </c:title>
        <c:numFmt formatCode="General" sourceLinked="1"/>
        <c:majorTickMark val="out"/>
        <c:minorTickMark val="none"/>
        <c:tickLblPos val="nextTo"/>
        <c:crossAx val="122859904"/>
        <c:crosses val="autoZero"/>
        <c:auto val="0"/>
        <c:lblAlgn val="ctr"/>
        <c:lblOffset val="100"/>
        <c:noMultiLvlLbl val="0"/>
      </c:catAx>
      <c:valAx>
        <c:axId val="122859904"/>
        <c:scaling>
          <c:orientation val="minMax"/>
        </c:scaling>
        <c:delete val="0"/>
        <c:axPos val="l"/>
        <c:majorGridlines/>
        <c:title>
          <c:tx>
            <c:rich>
              <a:bodyPr rot="0" vert="horz" anchor="t"/>
              <a:lstStyle/>
              <a:p>
                <a:pPr algn="l">
                  <a:defRPr/>
                </a:pPr>
                <a:r>
                  <a:rPr lang="en-US"/>
                  <a:t>Frequency</a:t>
                </a:r>
              </a:p>
            </c:rich>
          </c:tx>
          <c:layout/>
          <c:overlay val="0"/>
        </c:title>
        <c:numFmt formatCode="General" sourceLinked="1"/>
        <c:majorTickMark val="out"/>
        <c:minorTickMark val="none"/>
        <c:tickLblPos val="nextTo"/>
        <c:crossAx val="1228577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7"/>
    </mc:Choice>
    <mc:Fallback>
      <c:style val="37"/>
    </mc:Fallback>
  </mc:AlternateContent>
  <c:chart>
    <c:title>
      <c:tx>
        <c:rich>
          <a:bodyPr/>
          <a:lstStyle/>
          <a:p>
            <a:pPr>
              <a:defRPr/>
            </a:pPr>
            <a:r>
              <a:rPr lang="en-US"/>
              <a:t>Histogram of Total# of Skittles in Each Bag</a:t>
            </a:r>
          </a:p>
        </c:rich>
      </c:tx>
      <c:layout/>
      <c:overlay val="0"/>
    </c:title>
    <c:autoTitleDeleted val="0"/>
    <c:plotArea>
      <c:layout>
        <c:manualLayout>
          <c:layoutTarget val="inner"/>
          <c:xMode val="edge"/>
          <c:yMode val="edge"/>
          <c:x val="7.0404138484008394E-2"/>
          <c:y val="0.17857159539508"/>
          <c:w val="0.91525380029210901"/>
          <c:h val="0.67347001691858699"/>
        </c:manualLayout>
      </c:layout>
      <c:barChart>
        <c:barDir val="col"/>
        <c:grouping val="clustered"/>
        <c:varyColors val="0"/>
        <c:ser>
          <c:idx val="0"/>
          <c:order val="0"/>
          <c:tx>
            <c:v>Count of Total # of Skittles (of all colors)in bag</c:v>
          </c:tx>
          <c:invertIfNegative val="0"/>
          <c:cat>
            <c:strLit>
              <c:ptCount val="10"/>
              <c:pt idx="0">
                <c:v>_x0002_58</c:v>
              </c:pt>
              <c:pt idx="1">
                <c:v>_x0002_59</c:v>
              </c:pt>
              <c:pt idx="2">
                <c:v>_x0002_60</c:v>
              </c:pt>
              <c:pt idx="3">
                <c:v>_x0002_61</c:v>
              </c:pt>
              <c:pt idx="4">
                <c:v>_x0002_62</c:v>
              </c:pt>
              <c:pt idx="5">
                <c:v>_x0002_63</c:v>
              </c:pt>
              <c:pt idx="6">
                <c:v>_x0002_64</c:v>
              </c:pt>
              <c:pt idx="7">
                <c:v>_x0002_65</c:v>
              </c:pt>
              <c:pt idx="8">
                <c:v>_x0002_66</c:v>
              </c:pt>
              <c:pt idx="9">
                <c:v>_x000b_Grand Total</c:v>
              </c:pt>
            </c:strLit>
          </c:cat>
          <c:val>
            <c:numLit>
              <c:formatCode>General</c:formatCode>
              <c:ptCount val="10"/>
              <c:pt idx="0">
                <c:v>3</c:v>
              </c:pt>
              <c:pt idx="1">
                <c:v>4</c:v>
              </c:pt>
              <c:pt idx="2">
                <c:v>4</c:v>
              </c:pt>
              <c:pt idx="3">
                <c:v>8</c:v>
              </c:pt>
              <c:pt idx="4">
                <c:v>1</c:v>
              </c:pt>
              <c:pt idx="5">
                <c:v>3</c:v>
              </c:pt>
              <c:pt idx="6">
                <c:v>1</c:v>
              </c:pt>
              <c:pt idx="7">
                <c:v>3</c:v>
              </c:pt>
              <c:pt idx="8">
                <c:v>2</c:v>
              </c:pt>
              <c:pt idx="9">
                <c:v>29</c:v>
              </c:pt>
            </c:numLit>
          </c:val>
        </c:ser>
        <c:dLbls>
          <c:showLegendKey val="0"/>
          <c:showVal val="0"/>
          <c:showCatName val="0"/>
          <c:showSerName val="0"/>
          <c:showPercent val="0"/>
          <c:showBubbleSize val="0"/>
        </c:dLbls>
        <c:gapWidth val="150"/>
        <c:axId val="130823296"/>
        <c:axId val="130825216"/>
      </c:barChart>
      <c:catAx>
        <c:axId val="130823296"/>
        <c:scaling>
          <c:orientation val="minMax"/>
        </c:scaling>
        <c:delete val="0"/>
        <c:axPos val="b"/>
        <c:title>
          <c:tx>
            <c:rich>
              <a:bodyPr/>
              <a:lstStyle/>
              <a:p>
                <a:pPr>
                  <a:defRPr/>
                </a:pPr>
                <a:r>
                  <a:rPr lang="en-US"/>
                  <a:t>Total # of Skittles in a Bag</a:t>
                </a:r>
              </a:p>
            </c:rich>
          </c:tx>
          <c:layout/>
          <c:overlay val="0"/>
        </c:title>
        <c:numFmt formatCode="General" sourceLinked="1"/>
        <c:majorTickMark val="out"/>
        <c:minorTickMark val="none"/>
        <c:tickLblPos val="nextTo"/>
        <c:crossAx val="130825216"/>
        <c:crosses val="autoZero"/>
        <c:auto val="0"/>
        <c:lblAlgn val="ctr"/>
        <c:lblOffset val="100"/>
        <c:noMultiLvlLbl val="0"/>
      </c:catAx>
      <c:valAx>
        <c:axId val="130825216"/>
        <c:scaling>
          <c:orientation val="minMax"/>
        </c:scaling>
        <c:delete val="0"/>
        <c:axPos val="l"/>
        <c:majorGridlines/>
        <c:title>
          <c:tx>
            <c:rich>
              <a:bodyPr rot="0" vert="horz"/>
              <a:lstStyle/>
              <a:p>
                <a:pPr>
                  <a:defRPr/>
                </a:pPr>
                <a:r>
                  <a:rPr lang="en-US"/>
                  <a:t>Frequency</a:t>
                </a:r>
              </a:p>
            </c:rich>
          </c:tx>
          <c:layout/>
          <c:overlay val="0"/>
        </c:title>
        <c:numFmt formatCode="General" sourceLinked="1"/>
        <c:majorTickMark val="out"/>
        <c:minorTickMark val="none"/>
        <c:tickLblPos val="nextTo"/>
        <c:crossAx val="1308232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a:pPr>
            <a:r>
              <a:rPr lang="en-US"/>
              <a:t># of Red Skittles in a Bag vs. Total # of Skittles in a Bag</a:t>
            </a:r>
          </a:p>
        </c:rich>
      </c:tx>
      <c:layout>
        <c:manualLayout>
          <c:xMode val="edge"/>
          <c:yMode val="edge"/>
          <c:x val="0.129186418576659"/>
          <c:y val="2.3391937948055001E-2"/>
        </c:manualLayout>
      </c:layout>
      <c:overlay val="0"/>
    </c:title>
    <c:autoTitleDeleted val="0"/>
    <c:plotArea>
      <c:layout>
        <c:manualLayout>
          <c:layoutTarget val="inner"/>
          <c:xMode val="edge"/>
          <c:yMode val="edge"/>
          <c:x val="6.7515892069989605E-2"/>
          <c:y val="0.13432821136579001"/>
          <c:w val="0.74394869752592396"/>
          <c:h val="0.72537234137526796"/>
        </c:manualLayout>
      </c:layout>
      <c:scatterChart>
        <c:scatterStyle val="lineMarker"/>
        <c:varyColors val="0"/>
        <c:ser>
          <c:idx val="0"/>
          <c:order val="0"/>
          <c:tx>
            <c:v># of Skittles</c:v>
          </c:tx>
          <c:spPr>
            <a:ln w="66675">
              <a:noFill/>
            </a:ln>
          </c:spPr>
          <c:trendline>
            <c:trendlineType val="linear"/>
            <c:dispRSqr val="0"/>
            <c:dispEq val="0"/>
          </c:trendline>
          <c:trendline>
            <c:trendlineType val="linear"/>
            <c:dispRSqr val="1"/>
            <c:dispEq val="1"/>
            <c:trendlineLbl>
              <c:layout>
                <c:manualLayout>
                  <c:x val="0.21312560083121601"/>
                  <c:y val="-0.159054657641479"/>
                </c:manualLayout>
              </c:layout>
              <c:numFmt formatCode="General" sourceLinked="0"/>
              <c:spPr>
                <a:noFill/>
                <a:ln w="25400">
                  <a:noFill/>
                </a:ln>
              </c:spPr>
            </c:trendlineLbl>
          </c:trendline>
          <c:xVal>
            <c:numRef>
              <c:f>Sheet1!$B$4:$B$32</c:f>
              <c:numCache>
                <c:formatCode>General</c:formatCode>
                <c:ptCount val="29"/>
                <c:pt idx="0">
                  <c:v>16</c:v>
                </c:pt>
                <c:pt idx="1">
                  <c:v>12</c:v>
                </c:pt>
                <c:pt idx="2">
                  <c:v>16</c:v>
                </c:pt>
                <c:pt idx="3">
                  <c:v>14</c:v>
                </c:pt>
                <c:pt idx="4">
                  <c:v>19</c:v>
                </c:pt>
                <c:pt idx="5">
                  <c:v>12</c:v>
                </c:pt>
                <c:pt idx="6">
                  <c:v>13</c:v>
                </c:pt>
                <c:pt idx="7">
                  <c:v>13</c:v>
                </c:pt>
                <c:pt idx="8">
                  <c:v>14</c:v>
                </c:pt>
                <c:pt idx="9">
                  <c:v>12</c:v>
                </c:pt>
                <c:pt idx="10">
                  <c:v>13</c:v>
                </c:pt>
                <c:pt idx="11">
                  <c:v>12</c:v>
                </c:pt>
                <c:pt idx="12">
                  <c:v>18</c:v>
                </c:pt>
                <c:pt idx="13">
                  <c:v>6</c:v>
                </c:pt>
                <c:pt idx="14">
                  <c:v>6</c:v>
                </c:pt>
                <c:pt idx="15">
                  <c:v>8</c:v>
                </c:pt>
                <c:pt idx="16">
                  <c:v>9</c:v>
                </c:pt>
                <c:pt idx="17">
                  <c:v>13</c:v>
                </c:pt>
                <c:pt idx="18">
                  <c:v>14</c:v>
                </c:pt>
                <c:pt idx="19">
                  <c:v>18</c:v>
                </c:pt>
                <c:pt idx="20">
                  <c:v>17</c:v>
                </c:pt>
                <c:pt idx="21">
                  <c:v>15</c:v>
                </c:pt>
                <c:pt idx="22">
                  <c:v>9</c:v>
                </c:pt>
                <c:pt idx="23">
                  <c:v>12</c:v>
                </c:pt>
                <c:pt idx="24">
                  <c:v>13</c:v>
                </c:pt>
                <c:pt idx="25">
                  <c:v>13</c:v>
                </c:pt>
                <c:pt idx="26">
                  <c:v>9</c:v>
                </c:pt>
                <c:pt idx="27">
                  <c:v>18</c:v>
                </c:pt>
                <c:pt idx="28">
                  <c:v>18</c:v>
                </c:pt>
              </c:numCache>
            </c:numRef>
          </c:xVal>
          <c:yVal>
            <c:numRef>
              <c:f>Sheet1!$C$4:$C$32</c:f>
              <c:numCache>
                <c:formatCode>General</c:formatCode>
                <c:ptCount val="29"/>
                <c:pt idx="0">
                  <c:v>60</c:v>
                </c:pt>
                <c:pt idx="1">
                  <c:v>61</c:v>
                </c:pt>
                <c:pt idx="2">
                  <c:v>58</c:v>
                </c:pt>
                <c:pt idx="3">
                  <c:v>59</c:v>
                </c:pt>
                <c:pt idx="4">
                  <c:v>61</c:v>
                </c:pt>
                <c:pt idx="5">
                  <c:v>60</c:v>
                </c:pt>
                <c:pt idx="6">
                  <c:v>66</c:v>
                </c:pt>
                <c:pt idx="7">
                  <c:v>65</c:v>
                </c:pt>
                <c:pt idx="8">
                  <c:v>66</c:v>
                </c:pt>
                <c:pt idx="9">
                  <c:v>63</c:v>
                </c:pt>
                <c:pt idx="10">
                  <c:v>64</c:v>
                </c:pt>
                <c:pt idx="11">
                  <c:v>65</c:v>
                </c:pt>
                <c:pt idx="12">
                  <c:v>61</c:v>
                </c:pt>
                <c:pt idx="13">
                  <c:v>61</c:v>
                </c:pt>
                <c:pt idx="14">
                  <c:v>61</c:v>
                </c:pt>
                <c:pt idx="15">
                  <c:v>60</c:v>
                </c:pt>
                <c:pt idx="16">
                  <c:v>61</c:v>
                </c:pt>
                <c:pt idx="17">
                  <c:v>59</c:v>
                </c:pt>
                <c:pt idx="18">
                  <c:v>61</c:v>
                </c:pt>
                <c:pt idx="19">
                  <c:v>63</c:v>
                </c:pt>
                <c:pt idx="20">
                  <c:v>65</c:v>
                </c:pt>
                <c:pt idx="21">
                  <c:v>60</c:v>
                </c:pt>
                <c:pt idx="22">
                  <c:v>59</c:v>
                </c:pt>
                <c:pt idx="23">
                  <c:v>61</c:v>
                </c:pt>
                <c:pt idx="24">
                  <c:v>58</c:v>
                </c:pt>
                <c:pt idx="25">
                  <c:v>62</c:v>
                </c:pt>
                <c:pt idx="26">
                  <c:v>59</c:v>
                </c:pt>
                <c:pt idx="27">
                  <c:v>63</c:v>
                </c:pt>
                <c:pt idx="28">
                  <c:v>58</c:v>
                </c:pt>
              </c:numCache>
            </c:numRef>
          </c:yVal>
          <c:smooth val="0"/>
        </c:ser>
        <c:dLbls>
          <c:showLegendKey val="0"/>
          <c:showVal val="0"/>
          <c:showCatName val="0"/>
          <c:showSerName val="0"/>
          <c:showPercent val="0"/>
          <c:showBubbleSize val="0"/>
        </c:dLbls>
        <c:axId val="130860544"/>
        <c:axId val="130862464"/>
      </c:scatterChart>
      <c:valAx>
        <c:axId val="130860544"/>
        <c:scaling>
          <c:orientation val="minMax"/>
        </c:scaling>
        <c:delete val="1"/>
        <c:axPos val="b"/>
        <c:title>
          <c:tx>
            <c:rich>
              <a:bodyPr/>
              <a:lstStyle/>
              <a:p>
                <a:pPr>
                  <a:defRPr/>
                </a:pPr>
                <a:r>
                  <a:rPr lang="en-US"/>
                  <a:t># of Red Skittles in a Bag</a:t>
                </a:r>
              </a:p>
            </c:rich>
          </c:tx>
          <c:layout>
            <c:manualLayout>
              <c:xMode val="edge"/>
              <c:yMode val="edge"/>
              <c:x val="0.35952685691358599"/>
              <c:y val="0.94717264073334095"/>
            </c:manualLayout>
          </c:layout>
          <c:overlay val="0"/>
        </c:title>
        <c:numFmt formatCode="General" sourceLinked="1"/>
        <c:majorTickMark val="out"/>
        <c:minorTickMark val="none"/>
        <c:tickLblPos val="nextTo"/>
        <c:crossAx val="130862464"/>
        <c:crosses val="autoZero"/>
        <c:crossBetween val="midCat"/>
      </c:valAx>
      <c:valAx>
        <c:axId val="130862464"/>
        <c:scaling>
          <c:orientation val="minMax"/>
        </c:scaling>
        <c:delete val="0"/>
        <c:axPos val="l"/>
        <c:majorGridlines/>
        <c:title>
          <c:tx>
            <c:rich>
              <a:bodyPr rot="0" vert="horz"/>
              <a:lstStyle/>
              <a:p>
                <a:pPr>
                  <a:defRPr/>
                </a:pPr>
                <a:r>
                  <a:rPr lang="en-US"/>
                  <a:t>Total # of Skittles in a Bag</a:t>
                </a:r>
              </a:p>
            </c:rich>
          </c:tx>
          <c:layout/>
          <c:overlay val="0"/>
        </c:title>
        <c:numFmt formatCode="General" sourceLinked="1"/>
        <c:majorTickMark val="out"/>
        <c:minorTickMark val="none"/>
        <c:tickLblPos val="nextTo"/>
        <c:crossAx val="130860544"/>
        <c:crosses val="autoZero"/>
        <c:crossBetween val="midCat"/>
      </c:valAx>
    </c:plotArea>
    <c:legend>
      <c:legendPos val="r"/>
      <c:layout>
        <c:manualLayout>
          <c:xMode val="edge"/>
          <c:yMode val="edge"/>
          <c:x val="0.83949004463613996"/>
          <c:y val="0.149253496298037"/>
          <c:w val="0.142675058929736"/>
          <c:h val="0.170149018686097"/>
        </c:manualLayou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E85BE7-3A18-7D46-804B-672E2822B3B7}" type="datetimeFigureOut">
              <a:rPr lang="en-US" smtClean="0"/>
              <a:pPr/>
              <a:t>8/2/2011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85BE7-3A18-7D46-804B-672E2822B3B7}" type="datetimeFigureOut">
              <a:rPr lang="en-US" smtClean="0"/>
              <a:pPr/>
              <a:t>8/2/2011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85BE7-3A18-7D46-804B-672E2822B3B7}" type="datetimeFigureOut">
              <a:rPr lang="en-US" smtClean="0"/>
              <a:pPr/>
              <a:t>8/2/2011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E85BE7-3A18-7D46-804B-672E2822B3B7}" type="datetimeFigureOut">
              <a:rPr lang="en-US" smtClean="0"/>
              <a:pPr/>
              <a:t>8/2/2011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85BE7-3A18-7D46-804B-672E2822B3B7}" type="datetimeFigureOut">
              <a:rPr lang="en-US" smtClean="0"/>
              <a:pPr/>
              <a:t>8/2/2011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E85BE7-3A18-7D46-804B-672E2822B3B7}" type="datetimeFigureOut">
              <a:rPr lang="en-US" smtClean="0"/>
              <a:pPr/>
              <a:t>8/2/2011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E85BE7-3A18-7D46-804B-672E2822B3B7}" type="datetimeFigureOut">
              <a:rPr lang="en-US" smtClean="0"/>
              <a:pPr/>
              <a:t>8/2/2011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E85BE7-3A18-7D46-804B-672E2822B3B7}" type="datetimeFigureOut">
              <a:rPr lang="en-US" smtClean="0"/>
              <a:pPr/>
              <a:t>8/2/2011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85BE7-3A18-7D46-804B-672E2822B3B7}" type="datetimeFigureOut">
              <a:rPr lang="en-US" smtClean="0"/>
              <a:pPr/>
              <a:t>8/2/2011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85BE7-3A18-7D46-804B-672E2822B3B7}" type="datetimeFigureOut">
              <a:rPr lang="en-US" smtClean="0"/>
              <a:pPr/>
              <a:t>8/2/2011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85BE7-3A18-7D46-804B-672E2822B3B7}" type="datetimeFigureOut">
              <a:rPr lang="en-US" smtClean="0"/>
              <a:pPr/>
              <a:t>8/2/2011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B417-8F6E-5C44-A1B3-8065ACCB88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85BE7-3A18-7D46-804B-672E2822B3B7}" type="datetimeFigureOut">
              <a:rPr lang="en-US" smtClean="0"/>
              <a:pPr/>
              <a:t>8/2/2011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FB417-8F6E-5C44-A1B3-8065ACCB88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OLE_LINK1"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OLE_LINK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FF0000"/>
            </a:gs>
            <a:gs pos="100000">
              <a:srgbClr val="FFFFFF"/>
            </a:gs>
            <a:gs pos="52000">
              <a:srgbClr val="FFFF00"/>
            </a:gs>
            <a:gs pos="86000">
              <a:srgbClr val="008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66186"/>
            <a:ext cx="7772400" cy="1470025"/>
          </a:xfrm>
        </p:spPr>
        <p:txBody>
          <a:bodyPr>
            <a:normAutofit fontScale="90000"/>
          </a:bodyPr>
          <a:lstStyle/>
          <a:p>
            <a:r>
              <a:rPr lang="en-US" sz="3200" dirty="0"/>
              <a:t>Is the number of </a:t>
            </a:r>
            <a:r>
              <a:rPr lang="en-US" sz="3200" dirty="0">
                <a:ln>
                  <a:solidFill>
                    <a:srgbClr val="FF0000"/>
                  </a:solidFill>
                </a:ln>
              </a:rPr>
              <a:t>red </a:t>
            </a:r>
            <a:r>
              <a:rPr lang="en-US" sz="3200" dirty="0"/>
              <a:t>Skittles in a regular sized bag of Skittles brand candies related to the total number of Skittles in a bag?</a:t>
            </a:r>
          </a:p>
        </p:txBody>
      </p:sp>
      <p:sp>
        <p:nvSpPr>
          <p:cNvPr id="3" name="Subtitle 2"/>
          <p:cNvSpPr>
            <a:spLocks noGrp="1"/>
          </p:cNvSpPr>
          <p:nvPr>
            <p:ph type="subTitle" idx="1"/>
          </p:nvPr>
        </p:nvSpPr>
        <p:spPr>
          <a:xfrm>
            <a:off x="1371600" y="3857649"/>
            <a:ext cx="6702926" cy="2786455"/>
          </a:xfrm>
        </p:spPr>
        <p:txBody>
          <a:bodyPr>
            <a:noAutofit/>
          </a:bodyPr>
          <a:lstStyle/>
          <a:p>
            <a:r>
              <a:rPr lang="en-US" sz="2400" dirty="0" smtClean="0">
                <a:solidFill>
                  <a:schemeClr val="tx1"/>
                </a:solidFill>
              </a:rPr>
              <a:t>Statistics- Summer Semester 2011 Group 13</a:t>
            </a:r>
          </a:p>
          <a:p>
            <a:r>
              <a:rPr lang="en-US" sz="2400" dirty="0" smtClean="0">
                <a:solidFill>
                  <a:schemeClr val="tx1"/>
                </a:solidFill>
              </a:rPr>
              <a:t>Liz Sherman</a:t>
            </a:r>
          </a:p>
          <a:p>
            <a:r>
              <a:rPr lang="en-US" sz="2400" dirty="0" smtClean="0">
                <a:solidFill>
                  <a:schemeClr val="tx1"/>
                </a:solidFill>
              </a:rPr>
              <a:t>Rachel Wright</a:t>
            </a:r>
          </a:p>
          <a:p>
            <a:r>
              <a:rPr lang="en-US" sz="2400" dirty="0" err="1" smtClean="0">
                <a:solidFill>
                  <a:schemeClr val="tx1"/>
                </a:solidFill>
              </a:rPr>
              <a:t>Chalyse</a:t>
            </a:r>
            <a:r>
              <a:rPr lang="en-US" sz="2400" dirty="0" smtClean="0">
                <a:solidFill>
                  <a:schemeClr val="tx1"/>
                </a:solidFill>
              </a:rPr>
              <a:t> Mason</a:t>
            </a:r>
          </a:p>
          <a:p>
            <a:r>
              <a:rPr lang="en-US" sz="2400" dirty="0" smtClean="0">
                <a:solidFill>
                  <a:schemeClr val="tx1"/>
                </a:solidFill>
              </a:rPr>
              <a:t>Lisa Victorine</a:t>
            </a:r>
          </a:p>
          <a:p>
            <a:r>
              <a:rPr lang="en-US" sz="2400" dirty="0" smtClean="0">
                <a:solidFill>
                  <a:schemeClr val="tx1"/>
                </a:solidFill>
              </a:rPr>
              <a:t>Kristi Miller</a:t>
            </a:r>
            <a:endParaRPr lang="en-US" sz="2400" dirty="0">
              <a:solidFill>
                <a:schemeClr val="tx1"/>
              </a:solidFill>
            </a:endParaRPr>
          </a:p>
        </p:txBody>
      </p:sp>
      <p:pic>
        <p:nvPicPr>
          <p:cNvPr id="4" name="Picture 3" descr="original skittles.jpg"/>
          <p:cNvPicPr>
            <a:picLocks noChangeAspect="1"/>
          </p:cNvPicPr>
          <p:nvPr/>
        </p:nvPicPr>
        <p:blipFill>
          <a:blip r:embed="rId2"/>
          <a:stretch>
            <a:fillRect/>
          </a:stretch>
        </p:blipFill>
        <p:spPr>
          <a:xfrm>
            <a:off x="2122212" y="257200"/>
            <a:ext cx="4540850" cy="1721914"/>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According to the Wrigley/Mars Candy Company, manufacturer of </a:t>
            </a:r>
            <a:r>
              <a:rPr lang="en-US" sz="3200" dirty="0" smtClean="0">
                <a:solidFill>
                  <a:srgbClr val="FF0000"/>
                </a:solidFill>
              </a:rPr>
              <a:t>S</a:t>
            </a:r>
            <a:r>
              <a:rPr lang="en-US" sz="3200" dirty="0" smtClean="0">
                <a:solidFill>
                  <a:srgbClr val="008000"/>
                </a:solidFill>
              </a:rPr>
              <a:t>k</a:t>
            </a:r>
            <a:r>
              <a:rPr lang="en-US" sz="3200" dirty="0" smtClean="0">
                <a:solidFill>
                  <a:srgbClr val="FFFF00"/>
                </a:solidFill>
              </a:rPr>
              <a:t>i</a:t>
            </a:r>
            <a:r>
              <a:rPr lang="en-US" sz="3200" dirty="0" smtClean="0">
                <a:solidFill>
                  <a:srgbClr val="FF6600"/>
                </a:solidFill>
              </a:rPr>
              <a:t>tt</a:t>
            </a:r>
            <a:r>
              <a:rPr lang="en-US" sz="3200" dirty="0" smtClean="0">
                <a:solidFill>
                  <a:srgbClr val="660066"/>
                </a:solidFill>
              </a:rPr>
              <a:t>l</a:t>
            </a:r>
            <a:r>
              <a:rPr lang="en-US" sz="3200" dirty="0" smtClean="0">
                <a:solidFill>
                  <a:srgbClr val="3366FF"/>
                </a:solidFill>
              </a:rPr>
              <a:t>e</a:t>
            </a:r>
            <a:r>
              <a:rPr lang="en-US" sz="3200" dirty="0" smtClean="0">
                <a:solidFill>
                  <a:srgbClr val="FF0000"/>
                </a:solidFill>
              </a:rPr>
              <a:t>s:</a:t>
            </a:r>
            <a:endParaRPr lang="en-US" sz="3200" dirty="0"/>
          </a:p>
        </p:txBody>
      </p:sp>
      <p:sp>
        <p:nvSpPr>
          <p:cNvPr id="3" name="Content Placeholder 2"/>
          <p:cNvSpPr>
            <a:spLocks noGrp="1"/>
          </p:cNvSpPr>
          <p:nvPr>
            <p:ph idx="1"/>
          </p:nvPr>
        </p:nvSpPr>
        <p:spPr>
          <a:xfrm>
            <a:off x="457200" y="1600200"/>
            <a:ext cx="8229600" cy="4733353"/>
          </a:xfrm>
        </p:spPr>
        <p:style>
          <a:lnRef idx="3">
            <a:schemeClr val="lt1"/>
          </a:lnRef>
          <a:fillRef idx="1">
            <a:schemeClr val="accent2"/>
          </a:fillRef>
          <a:effectRef idx="1">
            <a:schemeClr val="accent2"/>
          </a:effectRef>
          <a:fontRef idx="minor">
            <a:schemeClr val="lt1"/>
          </a:fontRef>
        </p:style>
        <p:txBody>
          <a:bodyPr>
            <a:noAutofit/>
          </a:bodyPr>
          <a:lstStyle/>
          <a:p>
            <a:pPr>
              <a:buNone/>
            </a:pPr>
            <a:endParaRPr lang="en-US" dirty="0" smtClean="0">
              <a:solidFill>
                <a:srgbClr val="FFFF00"/>
              </a:solidFill>
            </a:endParaRPr>
          </a:p>
          <a:p>
            <a:r>
              <a:rPr lang="en-US" dirty="0" smtClean="0">
                <a:solidFill>
                  <a:srgbClr val="FFFF00"/>
                </a:solidFill>
              </a:rPr>
              <a:t>**The Wrigley/Mars Co. manufactures 200,000,000 Skittles each day, and they claim each flavor makes up 20% of each bag.</a:t>
            </a:r>
          </a:p>
          <a:p>
            <a:r>
              <a:rPr lang="en-US" dirty="0" smtClean="0">
                <a:solidFill>
                  <a:srgbClr val="FFFF00"/>
                </a:solidFill>
              </a:rPr>
              <a:t>This means there are 40,000,000 RED skittles manufactured each day!!!!</a:t>
            </a:r>
          </a:p>
          <a:p>
            <a:pPr>
              <a:buNone/>
            </a:pPr>
            <a:endParaRPr lang="en-US" dirty="0" smtClean="0">
              <a:solidFill>
                <a:srgbClr val="FFFF00"/>
              </a:solidFill>
            </a:endParaRPr>
          </a:p>
          <a:p>
            <a:pPr>
              <a:buNone/>
            </a:pPr>
            <a:r>
              <a:rPr lang="en-US" sz="2400" dirty="0" smtClean="0">
                <a:solidFill>
                  <a:schemeClr val="tx1">
                    <a:lumMod val="95000"/>
                    <a:lumOff val="5000"/>
                  </a:schemeClr>
                </a:solidFill>
              </a:rPr>
              <a:t>When comparing this statement this with our data…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481" y="0"/>
            <a:ext cx="8229600" cy="1143000"/>
          </a:xfrm>
        </p:spPr>
        <p:txBody>
          <a:bodyPr>
            <a:normAutofit/>
          </a:bodyPr>
          <a:lstStyle/>
          <a:p>
            <a:r>
              <a:rPr lang="en-US" sz="3600" dirty="0" smtClean="0"/>
              <a:t>We have similar results!</a:t>
            </a:r>
            <a:endParaRPr lang="en-US" sz="3600" dirty="0"/>
          </a:p>
        </p:txBody>
      </p:sp>
      <p:graphicFrame>
        <p:nvGraphicFramePr>
          <p:cNvPr id="4" name="Content Placeholder 3"/>
          <p:cNvGraphicFramePr>
            <a:graphicFrameLocks noGrp="1"/>
          </p:cNvGraphicFramePr>
          <p:nvPr>
            <p:ph idx="1"/>
          </p:nvPr>
        </p:nvGraphicFramePr>
        <p:xfrm>
          <a:off x="457200" y="1205626"/>
          <a:ext cx="8239881" cy="3017520"/>
        </p:xfrm>
        <a:graphic>
          <a:graphicData uri="http://schemas.openxmlformats.org/drawingml/2006/table">
            <a:tbl>
              <a:tblPr firstRow="1" bandRow="1">
                <a:tableStyleId>{1FECB4D8-DB02-4DC6-A0A2-4F2EBAE1DC90}</a:tableStyleId>
              </a:tblPr>
              <a:tblGrid>
                <a:gridCol w="2113459"/>
                <a:gridCol w="2113459"/>
                <a:gridCol w="4012963"/>
              </a:tblGrid>
              <a:tr h="422360">
                <a:tc>
                  <a:txBody>
                    <a:bodyPr/>
                    <a:lstStyle/>
                    <a:p>
                      <a:r>
                        <a:rPr lang="en-US" sz="2400" dirty="0" smtClean="0">
                          <a:solidFill>
                            <a:srgbClr val="FF0000"/>
                          </a:solidFill>
                        </a:rPr>
                        <a:t>Red</a:t>
                      </a:r>
                      <a:r>
                        <a:rPr lang="en-US" sz="2400" baseline="0" dirty="0" smtClean="0">
                          <a:solidFill>
                            <a:srgbClr val="FF0000"/>
                          </a:solidFill>
                        </a:rPr>
                        <a:t> Skittles</a:t>
                      </a:r>
                      <a:endParaRPr lang="en-US" sz="2400" dirty="0">
                        <a:solidFill>
                          <a:srgbClr val="FF0000"/>
                        </a:solidFill>
                      </a:endParaRPr>
                    </a:p>
                  </a:txBody>
                  <a:tcPr/>
                </a:tc>
                <a:tc>
                  <a:txBody>
                    <a:bodyPr/>
                    <a:lstStyle/>
                    <a:p>
                      <a:r>
                        <a:rPr lang="en-US" sz="2400" dirty="0" smtClean="0">
                          <a:solidFill>
                            <a:schemeClr val="accent6">
                              <a:lumMod val="50000"/>
                            </a:schemeClr>
                          </a:solidFill>
                        </a:rPr>
                        <a:t>Total</a:t>
                      </a:r>
                      <a:r>
                        <a:rPr lang="en-US" sz="2400" baseline="0" dirty="0" smtClean="0">
                          <a:solidFill>
                            <a:schemeClr val="accent6">
                              <a:lumMod val="50000"/>
                            </a:schemeClr>
                          </a:solidFill>
                        </a:rPr>
                        <a:t> Skittles</a:t>
                      </a:r>
                      <a:endParaRPr lang="en-US" sz="2400" dirty="0">
                        <a:solidFill>
                          <a:schemeClr val="accent6">
                            <a:lumMod val="50000"/>
                          </a:schemeClr>
                        </a:solidFill>
                      </a:endParaRPr>
                    </a:p>
                  </a:txBody>
                  <a:tcPr/>
                </a:tc>
                <a:tc>
                  <a:txBody>
                    <a:bodyPr/>
                    <a:lstStyle/>
                    <a:p>
                      <a:r>
                        <a:rPr lang="en-US" sz="2400" dirty="0" smtClean="0">
                          <a:solidFill>
                            <a:schemeClr val="tx2">
                              <a:lumMod val="75000"/>
                            </a:schemeClr>
                          </a:solidFill>
                        </a:rPr>
                        <a:t>Relative Freq.</a:t>
                      </a:r>
                      <a:r>
                        <a:rPr lang="en-US" sz="2400" baseline="0" dirty="0" smtClean="0">
                          <a:solidFill>
                            <a:schemeClr val="tx2">
                              <a:lumMod val="75000"/>
                            </a:schemeClr>
                          </a:solidFill>
                        </a:rPr>
                        <a:t> for each bag</a:t>
                      </a:r>
                      <a:endParaRPr lang="en-US" sz="2400" dirty="0">
                        <a:solidFill>
                          <a:schemeClr val="tx2">
                            <a:lumMod val="75000"/>
                          </a:schemeClr>
                        </a:solidFill>
                      </a:endParaRPr>
                    </a:p>
                  </a:txBody>
                  <a:tcPr/>
                </a:tc>
              </a:tr>
              <a:tr h="342581">
                <a:tc>
                  <a:txBody>
                    <a:bodyPr/>
                    <a:lstStyle/>
                    <a:p>
                      <a:r>
                        <a:rPr lang="en-US" dirty="0" smtClean="0">
                          <a:solidFill>
                            <a:schemeClr val="tx1"/>
                          </a:solidFill>
                        </a:rPr>
                        <a:t>89</a:t>
                      </a:r>
                      <a:endParaRPr lang="en-US" dirty="0">
                        <a:solidFill>
                          <a:schemeClr val="tx1"/>
                        </a:solidFill>
                      </a:endParaRPr>
                    </a:p>
                  </a:txBody>
                  <a:tcPr/>
                </a:tc>
                <a:tc>
                  <a:txBody>
                    <a:bodyPr/>
                    <a:lstStyle/>
                    <a:p>
                      <a:r>
                        <a:rPr lang="en-US" sz="1800" kern="1200" dirty="0" smtClean="0">
                          <a:solidFill>
                            <a:schemeClr val="dk1"/>
                          </a:solidFill>
                          <a:latin typeface="+mn-lt"/>
                          <a:ea typeface="+mn-ea"/>
                          <a:cs typeface="+mn-cs"/>
                        </a:rPr>
                        <a:t> 359                              </a:t>
                      </a:r>
                      <a:endParaRPr lang="en-US" dirty="0"/>
                    </a:p>
                  </a:txBody>
                  <a:tcPr/>
                </a:tc>
                <a:tc>
                  <a:txBody>
                    <a:bodyPr/>
                    <a:lstStyle/>
                    <a:p>
                      <a:r>
                        <a:rPr lang="en-US" dirty="0" smtClean="0"/>
                        <a:t>.25</a:t>
                      </a:r>
                      <a:endParaRPr lang="en-US" dirty="0"/>
                    </a:p>
                  </a:txBody>
                  <a:tcPr/>
                </a:tc>
              </a:tr>
              <a:tr h="342581">
                <a:tc>
                  <a:txBody>
                    <a:bodyPr/>
                    <a:lstStyle/>
                    <a:p>
                      <a:r>
                        <a:rPr lang="en-US" dirty="0" smtClean="0"/>
                        <a:t>77</a:t>
                      </a:r>
                      <a:endParaRPr lang="en-US" dirty="0"/>
                    </a:p>
                  </a:txBody>
                  <a:tcPr/>
                </a:tc>
                <a:tc>
                  <a:txBody>
                    <a:bodyPr/>
                    <a:lstStyle/>
                    <a:p>
                      <a:r>
                        <a:rPr lang="en-US" dirty="0" smtClean="0"/>
                        <a:t>389</a:t>
                      </a:r>
                      <a:endParaRPr lang="en-US" dirty="0"/>
                    </a:p>
                  </a:txBody>
                  <a:tcPr/>
                </a:tc>
                <a:tc>
                  <a:txBody>
                    <a:bodyPr/>
                    <a:lstStyle/>
                    <a:p>
                      <a:r>
                        <a:rPr lang="en-US" dirty="0" smtClean="0"/>
                        <a:t>.20</a:t>
                      </a:r>
                      <a:endParaRPr lang="en-US" dirty="0"/>
                    </a:p>
                  </a:txBody>
                  <a:tcPr/>
                </a:tc>
              </a:tr>
              <a:tr h="342581">
                <a:tc>
                  <a:txBody>
                    <a:bodyPr/>
                    <a:lstStyle/>
                    <a:p>
                      <a:r>
                        <a:rPr lang="en-US" dirty="0" smtClean="0"/>
                        <a:t>60</a:t>
                      </a:r>
                      <a:endParaRPr lang="en-US" dirty="0"/>
                    </a:p>
                  </a:txBody>
                  <a:tcPr/>
                </a:tc>
                <a:tc>
                  <a:txBody>
                    <a:bodyPr/>
                    <a:lstStyle/>
                    <a:p>
                      <a:r>
                        <a:rPr lang="en-US" dirty="0" smtClean="0"/>
                        <a:t>363</a:t>
                      </a:r>
                      <a:endParaRPr lang="en-US" dirty="0"/>
                    </a:p>
                  </a:txBody>
                  <a:tcPr/>
                </a:tc>
                <a:tc>
                  <a:txBody>
                    <a:bodyPr/>
                    <a:lstStyle/>
                    <a:p>
                      <a:r>
                        <a:rPr lang="en-US" dirty="0" smtClean="0"/>
                        <a:t>.17</a:t>
                      </a:r>
                      <a:endParaRPr lang="en-US" dirty="0"/>
                    </a:p>
                  </a:txBody>
                  <a:tcPr/>
                </a:tc>
              </a:tr>
              <a:tr h="342581">
                <a:tc>
                  <a:txBody>
                    <a:bodyPr/>
                    <a:lstStyle/>
                    <a:p>
                      <a:r>
                        <a:rPr lang="en-US" dirty="0" smtClean="0"/>
                        <a:t>85</a:t>
                      </a:r>
                      <a:endParaRPr lang="en-US" dirty="0"/>
                    </a:p>
                  </a:txBody>
                  <a:tcPr/>
                </a:tc>
                <a:tc>
                  <a:txBody>
                    <a:bodyPr/>
                    <a:lstStyle/>
                    <a:p>
                      <a:r>
                        <a:rPr lang="en-US" dirty="0" smtClean="0"/>
                        <a:t>369</a:t>
                      </a:r>
                      <a:endParaRPr lang="en-US" dirty="0"/>
                    </a:p>
                  </a:txBody>
                  <a:tcPr/>
                </a:tc>
                <a:tc>
                  <a:txBody>
                    <a:bodyPr/>
                    <a:lstStyle/>
                    <a:p>
                      <a:r>
                        <a:rPr lang="en-US" dirty="0" smtClean="0"/>
                        <a:t>.23</a:t>
                      </a:r>
                      <a:endParaRPr lang="en-US" dirty="0"/>
                    </a:p>
                  </a:txBody>
                  <a:tcPr/>
                </a:tc>
              </a:tr>
              <a:tr h="342581">
                <a:tc>
                  <a:txBody>
                    <a:bodyPr/>
                    <a:lstStyle/>
                    <a:p>
                      <a:r>
                        <a:rPr lang="en-US" dirty="0" smtClean="0"/>
                        <a:t>71</a:t>
                      </a:r>
                      <a:endParaRPr lang="en-US" dirty="0"/>
                    </a:p>
                  </a:txBody>
                  <a:tcPr/>
                </a:tc>
                <a:tc>
                  <a:txBody>
                    <a:bodyPr/>
                    <a:lstStyle/>
                    <a:p>
                      <a:r>
                        <a:rPr lang="en-US" dirty="0" smtClean="0"/>
                        <a:t>300</a:t>
                      </a:r>
                      <a:endParaRPr lang="en-US" dirty="0"/>
                    </a:p>
                  </a:txBody>
                  <a:tcPr/>
                </a:tc>
                <a:tc>
                  <a:txBody>
                    <a:bodyPr/>
                    <a:lstStyle/>
                    <a:p>
                      <a:r>
                        <a:rPr lang="en-US" dirty="0" smtClean="0"/>
                        <a:t>.24</a:t>
                      </a:r>
                      <a:endParaRPr lang="en-US" dirty="0"/>
                    </a:p>
                  </a:txBody>
                  <a:tcPr/>
                </a:tc>
              </a:tr>
              <a:tr h="342581">
                <a:tc>
                  <a:txBody>
                    <a:bodyPr/>
                    <a:lstStyle/>
                    <a:p>
                      <a:r>
                        <a:rPr lang="en-US" dirty="0" smtClean="0"/>
                        <a:t>TOTAL</a:t>
                      </a:r>
                      <a:endParaRPr lang="en-US" dirty="0"/>
                    </a:p>
                  </a:txBody>
                  <a:tcPr/>
                </a:tc>
                <a:tc>
                  <a:txBody>
                    <a:bodyPr/>
                    <a:lstStyle/>
                    <a:p>
                      <a:r>
                        <a:rPr lang="en-US" dirty="0" smtClean="0"/>
                        <a:t>TOTAL</a:t>
                      </a:r>
                      <a:endParaRPr lang="en-US" dirty="0"/>
                    </a:p>
                  </a:txBody>
                  <a:tcPr/>
                </a:tc>
                <a:tc>
                  <a:txBody>
                    <a:bodyPr/>
                    <a:lstStyle/>
                    <a:p>
                      <a:r>
                        <a:rPr lang="en-US" dirty="0" smtClean="0"/>
                        <a:t>TOTAL FREQ.</a:t>
                      </a:r>
                      <a:endParaRPr lang="en-US" dirty="0"/>
                    </a:p>
                  </a:txBody>
                  <a:tcPr/>
                </a:tc>
              </a:tr>
              <a:tr h="342581">
                <a:tc>
                  <a:txBody>
                    <a:bodyPr/>
                    <a:lstStyle/>
                    <a:p>
                      <a:r>
                        <a:rPr lang="en-US" dirty="0" smtClean="0"/>
                        <a:t>382</a:t>
                      </a:r>
                      <a:endParaRPr lang="en-US" dirty="0"/>
                    </a:p>
                  </a:txBody>
                  <a:tcPr/>
                </a:tc>
                <a:tc>
                  <a:txBody>
                    <a:bodyPr/>
                    <a:lstStyle/>
                    <a:p>
                      <a:r>
                        <a:rPr lang="en-US" dirty="0" smtClean="0"/>
                        <a:t>1780</a:t>
                      </a:r>
                      <a:endParaRPr lang="en-US" dirty="0"/>
                    </a:p>
                  </a:txBody>
                  <a:tcPr/>
                </a:tc>
                <a:tc>
                  <a:txBody>
                    <a:bodyPr/>
                    <a:lstStyle/>
                    <a:p>
                      <a:r>
                        <a:rPr lang="en-US" dirty="0" smtClean="0"/>
                        <a:t>.21</a:t>
                      </a:r>
                      <a:endParaRPr lang="en-US" dirty="0"/>
                    </a:p>
                  </a:txBody>
                  <a:tcPr/>
                </a:tc>
              </a:tr>
            </a:tbl>
          </a:graphicData>
        </a:graphic>
      </p:graphicFrame>
      <p:pic>
        <p:nvPicPr>
          <p:cNvPr id="5" name="Picture 4" descr="taste the rainbow.jpg"/>
          <p:cNvPicPr>
            <a:picLocks noChangeAspect="1"/>
          </p:cNvPicPr>
          <p:nvPr/>
        </p:nvPicPr>
        <p:blipFill>
          <a:blip r:embed="rId2"/>
          <a:stretch>
            <a:fillRect/>
          </a:stretch>
        </p:blipFill>
        <p:spPr>
          <a:xfrm>
            <a:off x="2025748" y="4452776"/>
            <a:ext cx="4918588" cy="240522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158"/>
            <a:ext cx="8229600" cy="2259263"/>
          </a:xfrm>
        </p:spPr>
        <p:style>
          <a:lnRef idx="1">
            <a:schemeClr val="accent3"/>
          </a:lnRef>
          <a:fillRef idx="2">
            <a:schemeClr val="accent3"/>
          </a:fillRef>
          <a:effectRef idx="1">
            <a:schemeClr val="accent3"/>
          </a:effectRef>
          <a:fontRef idx="minor">
            <a:schemeClr val="dk1"/>
          </a:fontRef>
        </p:style>
        <p:txBody>
          <a:bodyPr>
            <a:normAutofit/>
          </a:bodyPr>
          <a:lstStyle/>
          <a:p>
            <a:r>
              <a:rPr lang="en-US" sz="2000" dirty="0" smtClean="0"/>
              <a:t>However, when we used the value </a:t>
            </a:r>
            <a:r>
              <a:rPr lang="en-US" sz="2000" b="1" dirty="0" smtClean="0"/>
              <a:t>R </a:t>
            </a:r>
            <a:r>
              <a:rPr lang="en-US" sz="2000" dirty="0" smtClean="0"/>
              <a:t>to determine a correlation between the two variables, we only found a very slight positive correlation. As the total number of Skittles in a bag goes up, there is only a slight chance the total number of reds will increase proportionally. That’s why the scatter plot is all over the place (not very linear) and the R-value is not anywhere close to 1.</a:t>
            </a:r>
            <a:r>
              <a:rPr lang="en-US" sz="1800" dirty="0" smtClean="0"/>
              <a:t/>
            </a:r>
            <a:br>
              <a:rPr lang="en-US" sz="1800" dirty="0" smtClean="0"/>
            </a:br>
            <a:endParaRPr lang="en-US" sz="1800" dirty="0"/>
          </a:p>
        </p:txBody>
      </p:sp>
      <p:graphicFrame>
        <p:nvGraphicFramePr>
          <p:cNvPr id="4" name="Content Placeholder 3"/>
          <p:cNvGraphicFramePr>
            <a:graphicFrameLocks noGrp="1"/>
          </p:cNvGraphicFramePr>
          <p:nvPr>
            <p:ph idx="1"/>
          </p:nvPr>
        </p:nvGraphicFramePr>
        <p:xfrm>
          <a:off x="882316" y="2687595"/>
          <a:ext cx="6961496" cy="3314830"/>
        </p:xfrm>
        <a:graphic>
          <a:graphicData uri="http://schemas.openxmlformats.org/drawingml/2006/table">
            <a:tbl>
              <a:tblPr/>
              <a:tblGrid>
                <a:gridCol w="964439"/>
                <a:gridCol w="1277092"/>
                <a:gridCol w="862209"/>
                <a:gridCol w="964439"/>
                <a:gridCol w="964439"/>
                <a:gridCol w="964439"/>
                <a:gridCol w="964439"/>
              </a:tblGrid>
              <a:tr h="303290">
                <a:tc gridSpan="6">
                  <a:txBody>
                    <a:bodyPr/>
                    <a:lstStyle/>
                    <a:p>
                      <a:pPr algn="ctr" fontAlgn="b"/>
                      <a:r>
                        <a:rPr lang="en-US" sz="1400" b="0" i="0" u="none" strike="noStrike" dirty="0" smtClean="0">
                          <a:solidFill>
                            <a:srgbClr val="000000"/>
                          </a:solidFill>
                          <a:latin typeface="Calibri"/>
                        </a:rPr>
                        <a:t>R= </a:t>
                      </a:r>
                      <a:r>
                        <a:rPr lang="en-US" sz="1400" b="0" i="0" u="none" strike="noStrike" dirty="0">
                          <a:solidFill>
                            <a:srgbClr val="000000"/>
                          </a:solidFill>
                          <a:latin typeface="Calibri"/>
                        </a:rPr>
                        <a:t>=[ NΣXY - (ΣX)(ΣY) / ([NΣX^2 - (ΣX)^2][NΣY2 - (ΣY)^2])^0.5]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dirty="0">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r h="303290">
                <a:tc gridSpan="6">
                  <a:txBody>
                    <a:bodyPr/>
                    <a:lstStyle/>
                    <a:p>
                      <a:pPr algn="l" fontAlgn="b"/>
                      <a:r>
                        <a:rPr lang="en-US" sz="1400" b="0" i="0" u="none" strike="noStrike" dirty="0">
                          <a:solidFill>
                            <a:srgbClr val="000000"/>
                          </a:solidFill>
                          <a:latin typeface="Calibri"/>
                        </a:rPr>
                        <a:t>Values for above equation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r>
              <a:tr h="303290">
                <a:tc>
                  <a:txBody>
                    <a:bodyPr/>
                    <a:lstStyle/>
                    <a:p>
                      <a:pPr algn="ctr" fontAlgn="b"/>
                      <a:r>
                        <a:rPr lang="en-US" sz="1600" b="1" i="0" u="none" strike="noStrike" dirty="0" err="1">
                          <a:solidFill>
                            <a:srgbClr val="000000"/>
                          </a:solidFill>
                          <a:latin typeface="Calibri"/>
                        </a:rPr>
                        <a:t>n</a:t>
                      </a:r>
                      <a:endParaRPr lang="en-US" sz="1600" b="1" i="0" u="none" strike="noStrike" dirty="0">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29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r>
              <a:tr h="303290">
                <a:tc>
                  <a:txBody>
                    <a:bodyPr/>
                    <a:lstStyle/>
                    <a:p>
                      <a:pPr algn="ctr" fontAlgn="b"/>
                      <a:r>
                        <a:rPr lang="en-US" sz="1600" b="1" i="0" u="none" strike="noStrike">
                          <a:solidFill>
                            <a:srgbClr val="000000"/>
                          </a:solidFill>
                          <a:latin typeface="Calibri"/>
                        </a:rPr>
                        <a:t>ΣX</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382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r>
              <a:tr h="303290">
                <a:tc>
                  <a:txBody>
                    <a:bodyPr/>
                    <a:lstStyle/>
                    <a:p>
                      <a:pPr algn="ctr" fontAlgn="b"/>
                      <a:r>
                        <a:rPr lang="en-US" sz="1600" b="1" i="0" u="none" strike="noStrike">
                          <a:solidFill>
                            <a:srgbClr val="000000"/>
                          </a:solidFill>
                          <a:latin typeface="Calibri"/>
                        </a:rPr>
                        <a:t>ΣY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1780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r>
              <a:tr h="303290">
                <a:tc>
                  <a:txBody>
                    <a:bodyPr/>
                    <a:lstStyle/>
                    <a:p>
                      <a:pPr algn="ctr" fontAlgn="b"/>
                      <a:r>
                        <a:rPr lang="en-US" sz="1600" b="1" i="0" u="none" strike="noStrike">
                          <a:solidFill>
                            <a:srgbClr val="000000"/>
                          </a:solidFill>
                          <a:latin typeface="Calibri"/>
                        </a:rPr>
                        <a:t>ΣXY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23471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r>
              <a:tr h="303290">
                <a:tc>
                  <a:txBody>
                    <a:bodyPr/>
                    <a:lstStyle/>
                    <a:p>
                      <a:pPr algn="ctr" fontAlgn="b"/>
                      <a:r>
                        <a:rPr lang="en-US" sz="1600" b="1" i="0" u="none" strike="noStrike">
                          <a:solidFill>
                            <a:srgbClr val="000000"/>
                          </a:solidFill>
                          <a:latin typeface="Calibri"/>
                        </a:rPr>
                        <a:t>ΣX^2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5384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r>
              <a:tr h="303290">
                <a:tc>
                  <a:txBody>
                    <a:bodyPr/>
                    <a:lstStyle/>
                    <a:p>
                      <a:pPr algn="ctr" fontAlgn="b"/>
                      <a:r>
                        <a:rPr lang="en-US" sz="1600" b="1" i="0" u="none" strike="noStrike">
                          <a:solidFill>
                            <a:srgbClr val="000000"/>
                          </a:solidFill>
                          <a:latin typeface="Calibri"/>
                        </a:rPr>
                        <a:t>ΣY^2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109418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dirty="0">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r>
              <a:tr h="303290">
                <a:tc>
                  <a:txBody>
                    <a:bodyPr/>
                    <a:lstStyle/>
                    <a:p>
                      <a:pPr algn="ctr" fontAlgn="b"/>
                      <a:r>
                        <a:rPr lang="en-US" sz="1100" b="1" i="0" u="none" strike="noStrike">
                          <a:solidFill>
                            <a:srgbClr val="000000"/>
                          </a:solidFill>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c>
                  <a:txBody>
                    <a:bodyPr/>
                    <a:lstStyle/>
                    <a:p>
                      <a:pPr algn="ctr" fontAlgn="b"/>
                      <a:endParaRPr lang="en-US" sz="1100" b="0" i="0" u="none" strike="noStrike">
                        <a:solidFill>
                          <a:srgbClr val="000000"/>
                        </a:solidFill>
                        <a:latin typeface="Calibri"/>
                      </a:endParaRPr>
                    </a:p>
                  </a:txBody>
                  <a:tcPr marL="12700" marR="12700" marT="12700" marB="0" anchor="b">
                    <a:lnL>
                      <a:noFill/>
                    </a:lnL>
                    <a:lnR>
                      <a:noFill/>
                    </a:lnR>
                    <a:lnT>
                      <a:noFill/>
                    </a:lnT>
                    <a:lnB>
                      <a:noFill/>
                    </a:lnB>
                  </a:tcPr>
                </a:tc>
              </a:tr>
              <a:tr h="585220">
                <a:tc>
                  <a:txBody>
                    <a:bodyPr/>
                    <a:lstStyle/>
                    <a:p>
                      <a:pPr algn="ctr" fontAlgn="b"/>
                      <a:r>
                        <a:rPr lang="en-US" sz="1600" b="1" i="0" u="none" strike="noStrike" dirty="0" smtClean="0">
                          <a:solidFill>
                            <a:srgbClr val="000000"/>
                          </a:solidFill>
                          <a:latin typeface="Calibri"/>
                        </a:rPr>
                        <a:t>R=</a:t>
                      </a:r>
                      <a:endParaRPr lang="en-US" sz="1600" b="1" i="0" u="none" strike="noStrike" dirty="0">
                        <a:solidFill>
                          <a:srgbClr val="000000"/>
                        </a:solidFill>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0.003807327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1800" b="0" i="0" u="none" strike="noStrike" dirty="0">
                          <a:solidFill>
                            <a:srgbClr val="000000"/>
                          </a:solidFill>
                          <a:latin typeface="Calibri"/>
                        </a:rPr>
                        <a:t>Basically there is no correlation (very slight positive)</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1606138"/>
          </a:xfrm>
        </p:spPr>
        <p:style>
          <a:lnRef idx="0">
            <a:schemeClr val="accent2"/>
          </a:lnRef>
          <a:fillRef idx="3">
            <a:schemeClr val="accent2"/>
          </a:fillRef>
          <a:effectRef idx="3">
            <a:schemeClr val="accent2"/>
          </a:effectRef>
          <a:fontRef idx="minor">
            <a:schemeClr val="lt1"/>
          </a:fontRef>
        </p:style>
        <p:txBody>
          <a:bodyPr>
            <a:normAutofit/>
          </a:bodyPr>
          <a:lstStyle/>
          <a:p>
            <a:r>
              <a:rPr lang="en-US" sz="2400" dirty="0" smtClean="0"/>
              <a:t> </a:t>
            </a:r>
            <a:r>
              <a:rPr lang="en-US" sz="2400" dirty="0" smtClean="0">
                <a:solidFill>
                  <a:schemeClr val="tx2">
                    <a:lumMod val="75000"/>
                  </a:schemeClr>
                </a:solidFill>
              </a:rPr>
              <a:t>Our group concluded that an R value of .0038 does not give us a positive enough correlation between the number of red skittles per bag and the total number of Skittles in that bag, and therefore are unrelated. </a:t>
            </a:r>
            <a:endParaRPr lang="en-US" sz="2400" dirty="0">
              <a:solidFill>
                <a:schemeClr val="tx2">
                  <a:lumMod val="75000"/>
                </a:schemeClr>
              </a:solidFill>
            </a:endParaRPr>
          </a:p>
        </p:txBody>
      </p:sp>
      <p:sp>
        <p:nvSpPr>
          <p:cNvPr id="12" name="Vertical Text Placeholder 11"/>
          <p:cNvSpPr>
            <a:spLocks noGrp="1"/>
          </p:cNvSpPr>
          <p:nvPr>
            <p:ph type="body" orient="vert" idx="1"/>
          </p:nvPr>
        </p:nvSpPr>
        <p:spPr>
          <a:xfrm>
            <a:off x="457200" y="1880776"/>
            <a:ext cx="8229600" cy="4245387"/>
          </a:xfrm>
        </p:spPr>
        <p:txBody>
          <a:bodyPr/>
          <a:lstStyle/>
          <a:p>
            <a:endParaRPr lang="en-US" dirty="0"/>
          </a:p>
        </p:txBody>
      </p:sp>
      <p:pic>
        <p:nvPicPr>
          <p:cNvPr id="13" name="Picture 12" descr="lots of skittles.jpg"/>
          <p:cNvPicPr>
            <a:picLocks noChangeAspect="1"/>
          </p:cNvPicPr>
          <p:nvPr/>
        </p:nvPicPr>
        <p:blipFill>
          <a:blip r:embed="rId2"/>
          <a:stretch>
            <a:fillRect/>
          </a:stretch>
        </p:blipFill>
        <p:spPr>
          <a:xfrm>
            <a:off x="457200" y="1906523"/>
            <a:ext cx="8229600" cy="421963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2250"/>
            <a:ext cx="8229600" cy="659076"/>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en-US" dirty="0" smtClean="0">
                <a:solidFill>
                  <a:schemeClr val="accent2">
                    <a:lumMod val="20000"/>
                    <a:lumOff val="80000"/>
                  </a:schemeClr>
                </a:solidFill>
              </a:rPr>
              <a:t>Possible explanations for our results:</a:t>
            </a:r>
            <a:endParaRPr lang="en-US" dirty="0">
              <a:solidFill>
                <a:schemeClr val="accent2">
                  <a:lumMod val="20000"/>
                  <a:lumOff val="80000"/>
                </a:schemeClr>
              </a:solidFill>
            </a:endParaRPr>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55000" lnSpcReduction="20000"/>
          </a:bodyPr>
          <a:lstStyle/>
          <a:p>
            <a:r>
              <a:rPr lang="en-US" sz="5053" dirty="0" smtClean="0"/>
              <a:t>The total number of Skittles in each bag is much more tightly grouped than number of reds in each bag. This is evidenced by the lower standard deviation and smaller range for the total as compared to the same stats for number of reds. </a:t>
            </a:r>
          </a:p>
          <a:p>
            <a:r>
              <a:rPr lang="en-US" sz="5053" dirty="0" smtClean="0"/>
              <a:t>Maybe the factory where Skittles are made cares more about overall quantity because they sell the product per bag.  </a:t>
            </a:r>
          </a:p>
          <a:p>
            <a:r>
              <a:rPr lang="en-US" sz="5053" dirty="0" smtClean="0"/>
              <a:t>It’s possible that the biggest concern is to consistently put the same total amount in each bag, despite having a goal of 20% of each color, per bag.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686799"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style>
          <a:lnRef idx="1">
            <a:schemeClr val="accent6"/>
          </a:lnRef>
          <a:fillRef idx="2">
            <a:schemeClr val="accent6"/>
          </a:fillRef>
          <a:effectRef idx="1">
            <a:schemeClr val="accent6"/>
          </a:effectRef>
          <a:fontRef idx="minor">
            <a:schemeClr val="dk1"/>
          </a:fontRef>
        </p:style>
        <p:txBody>
          <a:bodyPr>
            <a:normAutofit fontScale="92500"/>
          </a:bodyPr>
          <a:lstStyle/>
          <a:p>
            <a:r>
              <a:rPr lang="en-US" dirty="0" smtClean="0"/>
              <a:t>Neither variable is distributed normally. There appears to be two or more “populations” present in the data. This is evidenced by the histograms with more than one “peak.”  </a:t>
            </a:r>
          </a:p>
          <a:p>
            <a:r>
              <a:rPr lang="en-US" dirty="0" smtClean="0"/>
              <a:t>This may also be due to the fact that the Skittles were purchased independently and were likely procured by the retailer at different times. </a:t>
            </a:r>
          </a:p>
          <a:p>
            <a:r>
              <a:rPr lang="en-US" dirty="0" smtClean="0"/>
              <a:t>They could be different “batches” of product from the manufacturer.  If you could ensure that the same experiment was done with sampling of bags all from the same “batch” you may see more normal distribution of these variables.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Picture Placeholder 6" descr="taste the rainbow.jpg"/>
          <p:cNvPicPr>
            <a:picLocks noGrp="1" noChangeAspect="1"/>
          </p:cNvPicPr>
          <p:nvPr>
            <p:ph type="pic" idx="1"/>
          </p:nvPr>
        </p:nvPicPr>
        <p:blipFill>
          <a:blip r:embed="rId2"/>
          <a:srcRect l="-5768" r="-5768"/>
          <a:stretch>
            <a:fillRect/>
          </a:stretch>
        </p:blipFill>
        <p:spPr>
          <a:xfrm>
            <a:off x="643095" y="208975"/>
            <a:ext cx="8006526" cy="6188878"/>
          </a:xfrm>
        </p:spPr>
      </p:pic>
      <p:sp>
        <p:nvSpPr>
          <p:cNvPr id="6" name="Text Placeholder 5"/>
          <p:cNvSpPr>
            <a:spLocks noGrp="1"/>
          </p:cNvSpPr>
          <p:nvPr>
            <p:ph type="body" sz="half" idx="2"/>
          </p:nvPr>
        </p:nvSpPr>
        <p:spPr>
          <a:xfrm flipH="1">
            <a:off x="7278687" y="5367338"/>
            <a:ext cx="45719" cy="45719"/>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1136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1800" dirty="0" smtClean="0">
                <a:solidFill>
                  <a:schemeClr val="tx2">
                    <a:lumMod val="75000"/>
                  </a:schemeClr>
                </a:solidFill>
                <a:latin typeface="Engravers MT"/>
                <a:cs typeface="Engravers MT"/>
              </a:rPr>
              <a:t>This Presentation was brought to you by the following members of group 13:</a:t>
            </a:r>
            <a:endParaRPr lang="en-US" sz="1800" dirty="0">
              <a:solidFill>
                <a:schemeClr val="tx2">
                  <a:lumMod val="75000"/>
                </a:schemeClr>
              </a:solidFill>
              <a:latin typeface="Engravers MT"/>
              <a:cs typeface="Engravers MT"/>
            </a:endParaRPr>
          </a:p>
        </p:txBody>
      </p:sp>
      <p:sp>
        <p:nvSpPr>
          <p:cNvPr id="5" name="Content Placeholder 4"/>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400" i="1" dirty="0" smtClean="0">
                <a:solidFill>
                  <a:schemeClr val="tx2">
                    <a:lumMod val="50000"/>
                  </a:schemeClr>
                </a:solidFill>
                <a:latin typeface="Century Gothic"/>
                <a:cs typeface="Century Gothic"/>
              </a:rPr>
              <a:t>Liz Sherman</a:t>
            </a:r>
            <a:r>
              <a:rPr lang="en-US" sz="2400" dirty="0" smtClean="0">
                <a:solidFill>
                  <a:schemeClr val="tx2">
                    <a:lumMod val="50000"/>
                  </a:schemeClr>
                </a:solidFill>
                <a:latin typeface="Century Gothic"/>
                <a:cs typeface="Century Gothic"/>
              </a:rPr>
              <a:t>-</a:t>
            </a:r>
            <a:r>
              <a:rPr lang="en-US" sz="1800" dirty="0" smtClean="0">
                <a:solidFill>
                  <a:schemeClr val="tx2">
                    <a:lumMod val="50000"/>
                  </a:schemeClr>
                </a:solidFill>
                <a:latin typeface="Century Gothic"/>
                <a:cs typeface="Century Gothic"/>
              </a:rPr>
              <a:t> collected data, organized and submitted power point presentation</a:t>
            </a:r>
          </a:p>
          <a:p>
            <a:r>
              <a:rPr lang="en-US" sz="2400" i="1" dirty="0" err="1" smtClean="0">
                <a:solidFill>
                  <a:schemeClr val="tx2">
                    <a:lumMod val="50000"/>
                  </a:schemeClr>
                </a:solidFill>
                <a:latin typeface="Century Gothic"/>
                <a:cs typeface="Century Gothic"/>
              </a:rPr>
              <a:t>Chalyse</a:t>
            </a:r>
            <a:r>
              <a:rPr lang="en-US" sz="2400" i="1" dirty="0" smtClean="0">
                <a:solidFill>
                  <a:schemeClr val="tx2">
                    <a:lumMod val="50000"/>
                  </a:schemeClr>
                </a:solidFill>
                <a:latin typeface="Century Gothic"/>
                <a:cs typeface="Century Gothic"/>
              </a:rPr>
              <a:t> Mason-</a:t>
            </a:r>
            <a:r>
              <a:rPr lang="en-US" sz="1800" dirty="0" smtClean="0">
                <a:solidFill>
                  <a:schemeClr val="tx2">
                    <a:lumMod val="50000"/>
                  </a:schemeClr>
                </a:solidFill>
                <a:latin typeface="Century Gothic"/>
                <a:cs typeface="Century Gothic"/>
              </a:rPr>
              <a:t> made project graphs, creative production/ideas</a:t>
            </a:r>
            <a:endParaRPr lang="en-US" sz="1800" i="1" dirty="0" smtClean="0">
              <a:solidFill>
                <a:schemeClr val="tx2">
                  <a:lumMod val="50000"/>
                </a:schemeClr>
              </a:solidFill>
              <a:latin typeface="Century Gothic"/>
              <a:cs typeface="Century Gothic"/>
            </a:endParaRPr>
          </a:p>
          <a:p>
            <a:r>
              <a:rPr lang="en-US" sz="2400" i="1" dirty="0" smtClean="0">
                <a:solidFill>
                  <a:schemeClr val="tx2">
                    <a:lumMod val="50000"/>
                  </a:schemeClr>
                </a:solidFill>
                <a:latin typeface="Century Gothic"/>
                <a:cs typeface="Century Gothic"/>
              </a:rPr>
              <a:t>Lisa Victorine-</a:t>
            </a:r>
            <a:r>
              <a:rPr lang="en-US" sz="1800" dirty="0" smtClean="0">
                <a:solidFill>
                  <a:schemeClr val="tx2">
                    <a:lumMod val="50000"/>
                  </a:schemeClr>
                </a:solidFill>
                <a:latin typeface="Century Gothic"/>
                <a:cs typeface="Century Gothic"/>
              </a:rPr>
              <a:t> project research, fact finder and project graph creator</a:t>
            </a:r>
            <a:endParaRPr lang="en-US" sz="2400" i="1" dirty="0" smtClean="0">
              <a:solidFill>
                <a:schemeClr val="tx2">
                  <a:lumMod val="50000"/>
                </a:schemeClr>
              </a:solidFill>
              <a:latin typeface="Century Gothic"/>
              <a:cs typeface="Century Gothic"/>
            </a:endParaRPr>
          </a:p>
          <a:p>
            <a:endParaRPr lang="en-US" sz="2400" i="1" dirty="0" smtClean="0">
              <a:solidFill>
                <a:schemeClr val="tx2">
                  <a:lumMod val="50000"/>
                </a:schemeClr>
              </a:solidFill>
              <a:latin typeface="Century Gothic"/>
              <a:cs typeface="Century Gothic"/>
            </a:endParaRPr>
          </a:p>
          <a:p>
            <a:r>
              <a:rPr lang="en-US" sz="2400" i="1" dirty="0" smtClean="0">
                <a:solidFill>
                  <a:schemeClr val="tx2">
                    <a:lumMod val="50000"/>
                  </a:schemeClr>
                </a:solidFill>
                <a:latin typeface="Century Gothic"/>
                <a:cs typeface="Century Gothic"/>
              </a:rPr>
              <a:t>Rachel Wright-</a:t>
            </a:r>
            <a:r>
              <a:rPr lang="en-US" sz="1800" dirty="0" smtClean="0">
                <a:solidFill>
                  <a:schemeClr val="tx2">
                    <a:lumMod val="50000"/>
                  </a:schemeClr>
                </a:solidFill>
                <a:latin typeface="Century Gothic"/>
                <a:cs typeface="Century Gothic"/>
              </a:rPr>
              <a:t> project production, data collection</a:t>
            </a:r>
            <a:endParaRPr lang="en-US" sz="2400" i="1" dirty="0" smtClean="0">
              <a:solidFill>
                <a:schemeClr val="tx2">
                  <a:lumMod val="50000"/>
                </a:schemeClr>
              </a:solidFill>
              <a:latin typeface="Century Gothic"/>
              <a:cs typeface="Century Gothic"/>
            </a:endParaRPr>
          </a:p>
          <a:p>
            <a:endParaRPr lang="en-US" sz="2400" i="1" dirty="0" smtClean="0">
              <a:solidFill>
                <a:schemeClr val="tx2">
                  <a:lumMod val="50000"/>
                </a:schemeClr>
              </a:solidFill>
              <a:latin typeface="Century Gothic"/>
              <a:cs typeface="Century Gothic"/>
            </a:endParaRPr>
          </a:p>
          <a:p>
            <a:r>
              <a:rPr lang="en-US" sz="2400" i="1" dirty="0" smtClean="0">
                <a:solidFill>
                  <a:schemeClr val="tx2">
                    <a:lumMod val="50000"/>
                  </a:schemeClr>
                </a:solidFill>
                <a:latin typeface="Century Gothic"/>
                <a:cs typeface="Century Gothic"/>
              </a:rPr>
              <a:t>Kristi Miller-</a:t>
            </a:r>
            <a:r>
              <a:rPr lang="en-US" sz="1800" dirty="0" smtClean="0">
                <a:solidFill>
                  <a:schemeClr val="tx2">
                    <a:lumMod val="50000"/>
                  </a:schemeClr>
                </a:solidFill>
                <a:latin typeface="Century Gothic"/>
                <a:cs typeface="Century Gothic"/>
              </a:rPr>
              <a:t> data collection</a:t>
            </a:r>
            <a:endParaRPr lang="en-US" sz="2400" i="1" dirty="0" smtClean="0">
              <a:solidFill>
                <a:schemeClr val="tx2">
                  <a:lumMod val="50000"/>
                </a:schemeClr>
              </a:solidFill>
              <a:latin typeface="Century Gothic"/>
              <a:cs typeface="Century Gothic"/>
            </a:endParaRPr>
          </a:p>
          <a:p>
            <a:endParaRPr lang="en-US" sz="2400" i="1" dirty="0">
              <a:solidFill>
                <a:schemeClr val="tx2">
                  <a:lumMod val="50000"/>
                </a:schemeClr>
              </a:solidFill>
              <a:latin typeface="Century Gothic"/>
              <a:cs typeface="Century Gothic"/>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plan: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Our group started out with seven members. Each </a:t>
            </a:r>
            <a:r>
              <a:rPr lang="en-US" dirty="0"/>
              <a:t>of the seven people in the group was to buy five regular sized bags of Skittles for a group total of 35.</a:t>
            </a:r>
            <a:r>
              <a:rPr lang="en-US" dirty="0" smtClean="0"/>
              <a:t> </a:t>
            </a:r>
          </a:p>
          <a:p>
            <a:r>
              <a:rPr lang="en-US" dirty="0" smtClean="0"/>
              <a:t>Out </a:t>
            </a:r>
            <a:r>
              <a:rPr lang="en-US" dirty="0"/>
              <a:t>of each of our five bags, we were to count the total number of red Skittles as well </a:t>
            </a:r>
            <a:r>
              <a:rPr lang="en-US" dirty="0" smtClean="0"/>
              <a:t>as the </a:t>
            </a:r>
            <a:r>
              <a:rPr lang="en-US" dirty="0"/>
              <a:t>total number of Skittles. This would then give us the ratio of the number of red Skittles per total number of Skittles per bag</a:t>
            </a:r>
            <a:r>
              <a:rPr lang="en-US" dirty="0" smtClean="0"/>
              <a:t>. </a:t>
            </a:r>
          </a:p>
          <a:p>
            <a:r>
              <a:rPr lang="en-US" dirty="0" smtClean="0"/>
              <a:t>After </a:t>
            </a:r>
            <a:r>
              <a:rPr lang="en-US" dirty="0"/>
              <a:t>this plan had been decided and data collection had already started, two of our group members decided to drop the class, leaving us with only five people. The five remaining people did a great job absorbing the extra work but we decided that it was too late to rearrange our project too greatly.</a:t>
            </a:r>
            <a:r>
              <a:rPr lang="en-US" dirty="0" smtClean="0"/>
              <a:t> </a:t>
            </a:r>
          </a:p>
          <a:p>
            <a:r>
              <a:rPr lang="en-US" dirty="0" smtClean="0"/>
              <a:t>This </a:t>
            </a:r>
            <a:r>
              <a:rPr lang="en-US" dirty="0"/>
              <a:t>decision resulted in us using a group total of 29 bags of Skittles for data collection and analysis, instead of 35 bags of Skittles. We kept the same method of data collection as mentioned above, except four of the group members counted six bags of Skittles and</a:t>
            </a:r>
            <a:r>
              <a:rPr lang="en-US" dirty="0" smtClean="0"/>
              <a:t> one </a:t>
            </a:r>
            <a:r>
              <a:rPr lang="en-US" dirty="0"/>
              <a:t>counted five bags.</a:t>
            </a:r>
            <a:r>
              <a:rPr lang="en-US" dirty="0" smtClean="0"/>
              <a:t> A summary and </a:t>
            </a:r>
            <a:r>
              <a:rPr lang="en-US" dirty="0"/>
              <a:t>analysis of our </a:t>
            </a:r>
            <a:r>
              <a:rPr lang="en-US" dirty="0" smtClean="0"/>
              <a:t>data will be seen in following slides.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28316" y="551690"/>
          <a:ext cx="8047789" cy="6145888"/>
        </p:xfrm>
        <a:graphic>
          <a:graphicData uri="http://schemas.openxmlformats.org/drawingml/2006/table">
            <a:tbl>
              <a:tblPr/>
              <a:tblGrid>
                <a:gridCol w="1177361"/>
                <a:gridCol w="3800345"/>
                <a:gridCol w="3070083"/>
              </a:tblGrid>
              <a:tr h="192059">
                <a:tc gridSpan="3">
                  <a:txBody>
                    <a:bodyPr/>
                    <a:lstStyle/>
                    <a:p>
                      <a:pPr algn="ctr" fontAlgn="b"/>
                      <a:r>
                        <a:rPr lang="en-US" sz="800" b="0" i="0" u="none" strike="noStrike" dirty="0">
                          <a:solidFill>
                            <a:srgbClr val="000000"/>
                          </a:solidFill>
                          <a:latin typeface="Calibri"/>
                        </a:rPr>
                        <a:t>Data Table</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r>
              <a:tr h="192059">
                <a:tc>
                  <a:txBody>
                    <a:bodyPr/>
                    <a:lstStyle/>
                    <a:p>
                      <a:pPr algn="ctr" fontAlgn="b"/>
                      <a:r>
                        <a:rPr lang="en-US" sz="800" b="1" i="0" u="none" strike="noStrike">
                          <a:solidFill>
                            <a:srgbClr val="000000"/>
                          </a:solidFill>
                          <a:latin typeface="Calibri"/>
                        </a:rPr>
                        <a:t>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1st Quantitative  Variable (X)</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2nd Quantitative Variable (Y)</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1" i="0" u="none" strike="noStrike" dirty="0">
                          <a:solidFill>
                            <a:srgbClr val="000000"/>
                          </a:solidFill>
                          <a:latin typeface="Calibri"/>
                        </a:rPr>
                        <a:t>Bag </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 or Reds in Bag</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 of Total Skittles in Bag</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60</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2</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58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4</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14</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5</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6</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60</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7</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66</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65</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14</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66</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10</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11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64</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12</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65</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13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14</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61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15</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6</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16</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60</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17</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18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59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19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61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20</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21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17</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65</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22</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15</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60</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23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59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24</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61</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25</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58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a:solidFill>
                            <a:srgbClr val="000000"/>
                          </a:solidFill>
                          <a:latin typeface="Calibri"/>
                        </a:rPr>
                        <a:t>26</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62</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27</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28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63</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059">
                <a:tc>
                  <a:txBody>
                    <a:bodyPr/>
                    <a:lstStyle/>
                    <a:p>
                      <a:pPr algn="ctr" fontAlgn="b"/>
                      <a:r>
                        <a:rPr lang="en-US" sz="1100" b="0" i="0" u="none" strike="noStrike" dirty="0">
                          <a:solidFill>
                            <a:srgbClr val="000000"/>
                          </a:solidFill>
                          <a:latin typeface="Calibri"/>
                        </a:rPr>
                        <a:t>29</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58</a:t>
                      </a:r>
                    </a:p>
                  </a:txBody>
                  <a:tcPr marL="8944" marR="8944" marT="89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628316" y="90009"/>
            <a:ext cx="8047789"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2400" dirty="0" smtClean="0">
                <a:solidFill>
                  <a:schemeClr val="accent3">
                    <a:lumMod val="50000"/>
                  </a:schemeClr>
                </a:solidFill>
              </a:rPr>
              <a:t>Total Group Data</a:t>
            </a:r>
            <a:endParaRPr lang="en-US" sz="24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7063"/>
          </a:xfrm>
        </p:spPr>
        <p:style>
          <a:lnRef idx="1">
            <a:schemeClr val="accent3"/>
          </a:lnRef>
          <a:fillRef idx="3">
            <a:schemeClr val="accent3"/>
          </a:fillRef>
          <a:effectRef idx="2">
            <a:schemeClr val="accent3"/>
          </a:effectRef>
          <a:fontRef idx="minor">
            <a:schemeClr val="lt1"/>
          </a:fontRef>
        </p:style>
        <p:txBody>
          <a:bodyPr>
            <a:normAutofit/>
          </a:bodyPr>
          <a:lstStyle/>
          <a:p>
            <a:r>
              <a:rPr lang="en-US" sz="2800" dirty="0" smtClean="0">
                <a:solidFill>
                  <a:srgbClr val="FF5DF7"/>
                </a:solidFill>
              </a:rPr>
              <a:t>Histogram of combined group data:</a:t>
            </a:r>
            <a:endParaRPr lang="en-US" sz="2800" dirty="0">
              <a:solidFill>
                <a:srgbClr val="FF5DF7"/>
              </a:solidFill>
            </a:endParaRPr>
          </a:p>
        </p:txBody>
      </p:sp>
      <p:sp>
        <p:nvSpPr>
          <p:cNvPr id="3" name="Content Placeholder 2"/>
          <p:cNvSpPr>
            <a:spLocks noGrp="1"/>
          </p:cNvSpPr>
          <p:nvPr>
            <p:ph idx="1"/>
          </p:nvPr>
        </p:nvSpPr>
        <p:spPr/>
        <p:txBody>
          <a:bodyPr/>
          <a:lstStyle/>
          <a:p>
            <a:pPr>
              <a:buNone/>
            </a:pPr>
            <a:endParaRPr lang="en-US" dirty="0"/>
          </a:p>
        </p:txBody>
      </p:sp>
      <p:graphicFrame>
        <p:nvGraphicFramePr>
          <p:cNvPr id="26626" name="Object 2"/>
          <p:cNvGraphicFramePr>
            <a:graphicFrameLocks noChangeAspect="1"/>
          </p:cNvGraphicFramePr>
          <p:nvPr/>
        </p:nvGraphicFramePr>
        <p:xfrm>
          <a:off x="457200" y="1600200"/>
          <a:ext cx="8083704" cy="4942328"/>
        </p:xfrm>
        <a:graphic>
          <a:graphicData uri="http://schemas.openxmlformats.org/presentationml/2006/ole">
            <mc:AlternateContent xmlns:mc="http://schemas.openxmlformats.org/markup-compatibility/2006">
              <mc:Choice xmlns:v="urn:schemas-microsoft-com:vml" Requires="v">
                <p:oleObj spid="_x0000_s26627" name="Document" r:id="rId3" imgW="6172200" imgH="5943600" progId="Word.Document.12">
                  <p:link updateAutomatic="1"/>
                </p:oleObj>
              </mc:Choice>
              <mc:Fallback>
                <p:oleObj name="Document" r:id="rId3" imgW="6172200" imgH="5943600" progId="Word.Document.12">
                  <p:link updateAutomatic="1"/>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8083704" cy="494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Descriptive statistics of total data:</a:t>
            </a:r>
            <a:endParaRPr lang="en-US" sz="4000" dirty="0"/>
          </a:p>
        </p:txBody>
      </p:sp>
      <p:graphicFrame>
        <p:nvGraphicFramePr>
          <p:cNvPr id="4" name="Content Placeholder 3"/>
          <p:cNvGraphicFramePr>
            <a:graphicFrameLocks noGrp="1"/>
          </p:cNvGraphicFramePr>
          <p:nvPr>
            <p:ph idx="1"/>
          </p:nvPr>
        </p:nvGraphicFramePr>
        <p:xfrm>
          <a:off x="401638" y="1447800"/>
          <a:ext cx="8505831" cy="4355280"/>
        </p:xfrm>
        <a:graphic>
          <a:graphicData uri="http://schemas.openxmlformats.org/drawingml/2006/table">
            <a:tbl>
              <a:tblPr firstRow="1" bandRow="1">
                <a:tableStyleId>{5C22544A-7EE6-4342-B048-85BDC9FD1C3A}</a:tableStyleId>
              </a:tblPr>
              <a:tblGrid>
                <a:gridCol w="2835277"/>
                <a:gridCol w="2835277"/>
                <a:gridCol w="2835277"/>
              </a:tblGrid>
              <a:tr h="544410">
                <a:tc>
                  <a:txBody>
                    <a:bodyPr/>
                    <a:lstStyle/>
                    <a:p>
                      <a:pPr algn="ctr" fontAlgn="b"/>
                      <a:r>
                        <a:rPr lang="en-US" sz="2000" b="1" i="0" u="none" strike="noStrike" dirty="0">
                          <a:solidFill>
                            <a:srgbClr val="000000"/>
                          </a:solidFill>
                          <a:latin typeface="Calibri"/>
                        </a:rPr>
                        <a:t>Variable</a:t>
                      </a:r>
                    </a:p>
                  </a:txBody>
                  <a:tcPr marL="12700" marR="12700" marT="12700" marB="0" anchor="b"/>
                </a:tc>
                <a:tc>
                  <a:txBody>
                    <a:bodyPr/>
                    <a:lstStyle/>
                    <a:p>
                      <a:pPr algn="ctr" fontAlgn="b"/>
                      <a:r>
                        <a:rPr lang="en-US" sz="2000" b="1" i="0" u="none" strike="noStrike">
                          <a:solidFill>
                            <a:srgbClr val="000000"/>
                          </a:solidFill>
                          <a:latin typeface="Calibri"/>
                        </a:rPr>
                        <a:t># or Reds in Bag</a:t>
                      </a:r>
                    </a:p>
                  </a:txBody>
                  <a:tcPr marL="12700" marR="12700" marT="12700" marB="0" anchor="b"/>
                </a:tc>
                <a:tc>
                  <a:txBody>
                    <a:bodyPr/>
                    <a:lstStyle/>
                    <a:p>
                      <a:pPr algn="ctr" fontAlgn="b"/>
                      <a:r>
                        <a:rPr lang="en-US" sz="2000" b="1" i="0" u="none" strike="noStrike">
                          <a:solidFill>
                            <a:srgbClr val="000000"/>
                          </a:solidFill>
                          <a:latin typeface="Calibri"/>
                        </a:rPr>
                        <a:t># of Total Skittles in Bag</a:t>
                      </a:r>
                    </a:p>
                  </a:txBody>
                  <a:tcPr marL="12700" marR="12700" marT="12700" marB="0" anchor="b"/>
                </a:tc>
              </a:tr>
              <a:tr h="544410">
                <a:tc>
                  <a:txBody>
                    <a:bodyPr/>
                    <a:lstStyle/>
                    <a:p>
                      <a:pPr algn="ctr" fontAlgn="b"/>
                      <a:r>
                        <a:rPr lang="en-US" sz="2000" b="1" i="0" u="none" strike="noStrike" dirty="0">
                          <a:solidFill>
                            <a:srgbClr val="000000"/>
                          </a:solidFill>
                          <a:latin typeface="Calibri"/>
                        </a:rPr>
                        <a:t>Mean</a:t>
                      </a:r>
                    </a:p>
                  </a:txBody>
                  <a:tcPr marL="12700" marR="12700" marT="12700" marB="0" anchor="b"/>
                </a:tc>
                <a:tc>
                  <a:txBody>
                    <a:bodyPr/>
                    <a:lstStyle/>
                    <a:p>
                      <a:pPr algn="ctr" fontAlgn="b"/>
                      <a:r>
                        <a:rPr lang="en-US" sz="2000" b="0" i="0" u="none" strike="noStrike">
                          <a:solidFill>
                            <a:srgbClr val="000000"/>
                          </a:solidFill>
                          <a:latin typeface="Calibri"/>
                        </a:rPr>
                        <a:t>13.17</a:t>
                      </a:r>
                    </a:p>
                  </a:txBody>
                  <a:tcPr marL="12700" marR="12700" marT="12700" marB="0" anchor="b"/>
                </a:tc>
                <a:tc>
                  <a:txBody>
                    <a:bodyPr/>
                    <a:lstStyle/>
                    <a:p>
                      <a:pPr algn="ctr" fontAlgn="b"/>
                      <a:r>
                        <a:rPr lang="en-US" sz="2000" b="0" i="0" u="none" strike="noStrike">
                          <a:solidFill>
                            <a:srgbClr val="000000"/>
                          </a:solidFill>
                          <a:latin typeface="Calibri"/>
                        </a:rPr>
                        <a:t>61.38</a:t>
                      </a:r>
                    </a:p>
                  </a:txBody>
                  <a:tcPr marL="12700" marR="12700" marT="12700" marB="0" anchor="b"/>
                </a:tc>
              </a:tr>
              <a:tr h="544410">
                <a:tc>
                  <a:txBody>
                    <a:bodyPr/>
                    <a:lstStyle/>
                    <a:p>
                      <a:pPr algn="ctr" fontAlgn="b"/>
                      <a:r>
                        <a:rPr lang="en-US" sz="2000" b="1" i="0" u="none" strike="noStrike" dirty="0">
                          <a:solidFill>
                            <a:srgbClr val="000000"/>
                          </a:solidFill>
                          <a:latin typeface="Calibri"/>
                        </a:rPr>
                        <a:t>Std. Dev. </a:t>
                      </a:r>
                    </a:p>
                  </a:txBody>
                  <a:tcPr marL="12700" marR="12700" marT="12700" marB="0" anchor="b"/>
                </a:tc>
                <a:tc>
                  <a:txBody>
                    <a:bodyPr/>
                    <a:lstStyle/>
                    <a:p>
                      <a:pPr algn="ctr" fontAlgn="b"/>
                      <a:r>
                        <a:rPr lang="en-US" sz="2000" b="0" i="0" u="none" strike="noStrike">
                          <a:solidFill>
                            <a:srgbClr val="000000"/>
                          </a:solidFill>
                          <a:latin typeface="Calibri"/>
                        </a:rPr>
                        <a:t>3.55</a:t>
                      </a:r>
                    </a:p>
                  </a:txBody>
                  <a:tcPr marL="12700" marR="12700" marT="12700" marB="0" anchor="b"/>
                </a:tc>
                <a:tc>
                  <a:txBody>
                    <a:bodyPr/>
                    <a:lstStyle/>
                    <a:p>
                      <a:pPr algn="ctr" fontAlgn="b"/>
                      <a:r>
                        <a:rPr lang="en-US" sz="2000" b="0" i="0" u="none" strike="noStrike">
                          <a:solidFill>
                            <a:srgbClr val="000000"/>
                          </a:solidFill>
                          <a:latin typeface="Calibri"/>
                        </a:rPr>
                        <a:t>2.41</a:t>
                      </a:r>
                    </a:p>
                  </a:txBody>
                  <a:tcPr marL="12700" marR="12700" marT="12700" marB="0" anchor="b"/>
                </a:tc>
              </a:tr>
              <a:tr h="544410">
                <a:tc>
                  <a:txBody>
                    <a:bodyPr/>
                    <a:lstStyle/>
                    <a:p>
                      <a:pPr algn="ctr" fontAlgn="b"/>
                      <a:r>
                        <a:rPr lang="en-US" sz="2000" b="1" i="0" u="none" strike="noStrike" dirty="0">
                          <a:solidFill>
                            <a:srgbClr val="000000"/>
                          </a:solidFill>
                          <a:latin typeface="Calibri"/>
                        </a:rPr>
                        <a:t>Max</a:t>
                      </a:r>
                    </a:p>
                  </a:txBody>
                  <a:tcPr marL="12700" marR="12700" marT="12700" marB="0" anchor="b"/>
                </a:tc>
                <a:tc>
                  <a:txBody>
                    <a:bodyPr/>
                    <a:lstStyle/>
                    <a:p>
                      <a:pPr algn="ctr" fontAlgn="b"/>
                      <a:r>
                        <a:rPr lang="en-US" sz="2000" b="0" i="0" u="none" strike="noStrike">
                          <a:solidFill>
                            <a:srgbClr val="000000"/>
                          </a:solidFill>
                          <a:latin typeface="Calibri"/>
                        </a:rPr>
                        <a:t>19</a:t>
                      </a:r>
                    </a:p>
                  </a:txBody>
                  <a:tcPr marL="12700" marR="12700" marT="12700" marB="0" anchor="b"/>
                </a:tc>
                <a:tc>
                  <a:txBody>
                    <a:bodyPr/>
                    <a:lstStyle/>
                    <a:p>
                      <a:pPr algn="ctr" fontAlgn="b"/>
                      <a:r>
                        <a:rPr lang="en-US" sz="2000" b="0" i="0" u="none" strike="noStrike">
                          <a:solidFill>
                            <a:srgbClr val="000000"/>
                          </a:solidFill>
                          <a:latin typeface="Calibri"/>
                        </a:rPr>
                        <a:t>66</a:t>
                      </a:r>
                    </a:p>
                  </a:txBody>
                  <a:tcPr marL="12700" marR="12700" marT="12700" marB="0" anchor="b"/>
                </a:tc>
              </a:tr>
              <a:tr h="544410">
                <a:tc>
                  <a:txBody>
                    <a:bodyPr/>
                    <a:lstStyle/>
                    <a:p>
                      <a:pPr algn="ctr" fontAlgn="b"/>
                      <a:r>
                        <a:rPr lang="en-US" sz="2000" b="1" i="0" u="none" strike="noStrike" dirty="0">
                          <a:solidFill>
                            <a:srgbClr val="000000"/>
                          </a:solidFill>
                          <a:latin typeface="Calibri"/>
                        </a:rPr>
                        <a:t>Min</a:t>
                      </a:r>
                    </a:p>
                  </a:txBody>
                  <a:tcPr marL="12700" marR="12700" marT="12700" marB="0" anchor="b"/>
                </a:tc>
                <a:tc>
                  <a:txBody>
                    <a:bodyPr/>
                    <a:lstStyle/>
                    <a:p>
                      <a:pPr algn="ctr" fontAlgn="b"/>
                      <a:r>
                        <a:rPr lang="en-US" sz="2000" b="0" i="0" u="none" strike="noStrike">
                          <a:solidFill>
                            <a:srgbClr val="000000"/>
                          </a:solidFill>
                          <a:latin typeface="Calibri"/>
                        </a:rPr>
                        <a:t>6</a:t>
                      </a:r>
                    </a:p>
                  </a:txBody>
                  <a:tcPr marL="12700" marR="12700" marT="12700" marB="0" anchor="b"/>
                </a:tc>
                <a:tc>
                  <a:txBody>
                    <a:bodyPr/>
                    <a:lstStyle/>
                    <a:p>
                      <a:pPr algn="ctr" fontAlgn="b"/>
                      <a:r>
                        <a:rPr lang="en-US" sz="2000" b="0" i="0" u="none" strike="noStrike">
                          <a:solidFill>
                            <a:srgbClr val="000000"/>
                          </a:solidFill>
                          <a:latin typeface="Calibri"/>
                        </a:rPr>
                        <a:t>58</a:t>
                      </a:r>
                    </a:p>
                  </a:txBody>
                  <a:tcPr marL="12700" marR="12700" marT="12700" marB="0" anchor="b"/>
                </a:tc>
              </a:tr>
              <a:tr h="544410">
                <a:tc>
                  <a:txBody>
                    <a:bodyPr/>
                    <a:lstStyle/>
                    <a:p>
                      <a:pPr algn="ctr" fontAlgn="b"/>
                      <a:r>
                        <a:rPr lang="en-US" sz="2000" b="1" i="0" u="none" strike="noStrike" dirty="0">
                          <a:solidFill>
                            <a:srgbClr val="000000"/>
                          </a:solidFill>
                          <a:latin typeface="Calibri"/>
                        </a:rPr>
                        <a:t>Range</a:t>
                      </a:r>
                    </a:p>
                  </a:txBody>
                  <a:tcPr marL="12700" marR="12700" marT="12700" marB="0" anchor="b"/>
                </a:tc>
                <a:tc>
                  <a:txBody>
                    <a:bodyPr/>
                    <a:lstStyle/>
                    <a:p>
                      <a:pPr algn="ctr" fontAlgn="b"/>
                      <a:r>
                        <a:rPr lang="en-US" sz="2000" b="0" i="0" u="none" strike="noStrike">
                          <a:solidFill>
                            <a:srgbClr val="000000"/>
                          </a:solidFill>
                          <a:latin typeface="Calibri"/>
                        </a:rPr>
                        <a:t>13</a:t>
                      </a:r>
                    </a:p>
                  </a:txBody>
                  <a:tcPr marL="12700" marR="12700" marT="12700" marB="0" anchor="b"/>
                </a:tc>
                <a:tc>
                  <a:txBody>
                    <a:bodyPr/>
                    <a:lstStyle/>
                    <a:p>
                      <a:pPr algn="ctr" fontAlgn="b"/>
                      <a:r>
                        <a:rPr lang="en-US" sz="2000" b="0" i="0" u="none" strike="noStrike">
                          <a:solidFill>
                            <a:srgbClr val="000000"/>
                          </a:solidFill>
                          <a:latin typeface="Calibri"/>
                        </a:rPr>
                        <a:t>8</a:t>
                      </a:r>
                    </a:p>
                  </a:txBody>
                  <a:tcPr marL="12700" marR="12700" marT="12700" marB="0" anchor="b"/>
                </a:tc>
              </a:tr>
              <a:tr h="544410">
                <a:tc>
                  <a:txBody>
                    <a:bodyPr/>
                    <a:lstStyle/>
                    <a:p>
                      <a:pPr algn="ctr" fontAlgn="b"/>
                      <a:r>
                        <a:rPr lang="en-US" sz="2000" b="1" i="0" u="none" strike="noStrike" dirty="0">
                          <a:solidFill>
                            <a:srgbClr val="000000"/>
                          </a:solidFill>
                          <a:latin typeface="Calibri"/>
                        </a:rPr>
                        <a:t>Mode</a:t>
                      </a:r>
                    </a:p>
                  </a:txBody>
                  <a:tcPr marL="12700" marR="12700" marT="12700" marB="0" anchor="b"/>
                </a:tc>
                <a:tc>
                  <a:txBody>
                    <a:bodyPr/>
                    <a:lstStyle/>
                    <a:p>
                      <a:pPr algn="ctr" fontAlgn="b"/>
                      <a:r>
                        <a:rPr lang="en-US" sz="2000" b="0" i="0" u="none" strike="noStrike" dirty="0">
                          <a:solidFill>
                            <a:srgbClr val="000000"/>
                          </a:solidFill>
                          <a:latin typeface="Calibri"/>
                        </a:rPr>
                        <a:t>13</a:t>
                      </a:r>
                    </a:p>
                  </a:txBody>
                  <a:tcPr marL="12700" marR="12700" marT="12700" marB="0" anchor="b"/>
                </a:tc>
                <a:tc>
                  <a:txBody>
                    <a:bodyPr/>
                    <a:lstStyle/>
                    <a:p>
                      <a:pPr algn="ctr" fontAlgn="b"/>
                      <a:r>
                        <a:rPr lang="en-US" sz="2000" b="0" i="0" u="none" strike="noStrike">
                          <a:solidFill>
                            <a:srgbClr val="000000"/>
                          </a:solidFill>
                          <a:latin typeface="Calibri"/>
                        </a:rPr>
                        <a:t>61</a:t>
                      </a:r>
                    </a:p>
                  </a:txBody>
                  <a:tcPr marL="12700" marR="12700" marT="12700" marB="0" anchor="b"/>
                </a:tc>
              </a:tr>
              <a:tr h="544410">
                <a:tc>
                  <a:txBody>
                    <a:bodyPr/>
                    <a:lstStyle/>
                    <a:p>
                      <a:pPr algn="ctr" fontAlgn="b"/>
                      <a:r>
                        <a:rPr lang="en-US" sz="2000" b="1" i="0" u="none" strike="noStrike">
                          <a:solidFill>
                            <a:srgbClr val="000000"/>
                          </a:solidFill>
                          <a:latin typeface="Calibri"/>
                        </a:rPr>
                        <a:t>Median</a:t>
                      </a:r>
                    </a:p>
                  </a:txBody>
                  <a:tcPr marL="12700" marR="12700" marT="12700" marB="0" anchor="b"/>
                </a:tc>
                <a:tc>
                  <a:txBody>
                    <a:bodyPr/>
                    <a:lstStyle/>
                    <a:p>
                      <a:pPr algn="ctr" fontAlgn="b"/>
                      <a:r>
                        <a:rPr lang="en-US" sz="2000" b="0" i="0" u="none" strike="noStrike" dirty="0">
                          <a:solidFill>
                            <a:srgbClr val="000000"/>
                          </a:solidFill>
                          <a:latin typeface="Calibri"/>
                        </a:rPr>
                        <a:t>13</a:t>
                      </a:r>
                    </a:p>
                  </a:txBody>
                  <a:tcPr marL="12700" marR="12700" marT="12700" marB="0" anchor="b"/>
                </a:tc>
                <a:tc>
                  <a:txBody>
                    <a:bodyPr/>
                    <a:lstStyle/>
                    <a:p>
                      <a:pPr algn="ctr" fontAlgn="b"/>
                      <a:r>
                        <a:rPr lang="en-US" sz="2000" b="0" i="0" u="none" strike="noStrike" dirty="0">
                          <a:solidFill>
                            <a:srgbClr val="000000"/>
                          </a:solidFill>
                          <a:latin typeface="Calibri"/>
                        </a:rPr>
                        <a:t>61</a:t>
                      </a:r>
                    </a:p>
                  </a:txBody>
                  <a:tcPr marL="12700" marR="12700" marT="12700" marB="0" anchor="b"/>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686799" y="274638"/>
            <a:ext cx="45719"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320358"/>
          <a:ext cx="8433582" cy="6077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686800" y="274637"/>
            <a:ext cx="45719"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320356"/>
          <a:ext cx="8229600" cy="58058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686799" y="274638"/>
            <a:ext cx="45719"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2" y="320358"/>
          <a:ext cx="8375898" cy="616214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ts of skittles.jpg"/>
          <p:cNvPicPr>
            <a:picLocks noGrp="1" noChangeAspect="1"/>
          </p:cNvPicPr>
          <p:nvPr>
            <p:ph idx="1"/>
          </p:nvPr>
        </p:nvPicPr>
        <p:blipFill>
          <a:blip r:embed="rId3"/>
          <a:srcRect l="-10550" r="-10550"/>
          <a:stretch>
            <a:fillRect/>
          </a:stretch>
        </p:blipFill>
        <p:spPr/>
      </p:pic>
      <p:graphicFrame>
        <p:nvGraphicFramePr>
          <p:cNvPr id="28674" name="Object 2"/>
          <p:cNvGraphicFramePr>
            <a:graphicFrameLocks noChangeAspect="1"/>
          </p:cNvGraphicFramePr>
          <p:nvPr/>
        </p:nvGraphicFramePr>
        <p:xfrm>
          <a:off x="473277" y="1382450"/>
          <a:ext cx="8229600" cy="5050499"/>
        </p:xfrm>
        <a:graphic>
          <a:graphicData uri="http://schemas.openxmlformats.org/presentationml/2006/ole">
            <mc:AlternateContent xmlns:mc="http://schemas.openxmlformats.org/markup-compatibility/2006">
              <mc:Choice xmlns:v="urn:schemas-microsoft-com:vml" Requires="v">
                <p:oleObj spid="_x0000_s28675" name="Document" r:id="rId4" imgW="6172200" imgH="5943600" progId="Word.Document.12">
                  <p:link updateAutomatic="1"/>
                </p:oleObj>
              </mc:Choice>
              <mc:Fallback>
                <p:oleObj name="Document" r:id="rId4" imgW="6172200" imgH="5943600" progId="Word.Document.12">
                  <p:link updateAutomatic="1"/>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277" y="1382450"/>
                        <a:ext cx="8229600" cy="5050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Title 4"/>
          <p:cNvSpPr>
            <a:spLocks noGrp="1"/>
          </p:cNvSpPr>
          <p:nvPr>
            <p:ph type="title"/>
          </p:nvPr>
        </p:nvSpPr>
        <p:spPr>
          <a:xfrm>
            <a:off x="457200" y="255681"/>
            <a:ext cx="8229600" cy="774638"/>
          </a:xfrm>
        </p:spPr>
        <p:style>
          <a:lnRef idx="0">
            <a:schemeClr val="accent4"/>
          </a:lnRef>
          <a:fillRef idx="3">
            <a:schemeClr val="accent4"/>
          </a:fillRef>
          <a:effectRef idx="3">
            <a:schemeClr val="accent4"/>
          </a:effectRef>
          <a:fontRef idx="minor">
            <a:schemeClr val="lt1"/>
          </a:fontRef>
        </p:style>
        <p:txBody>
          <a:bodyPr>
            <a:normAutofit/>
          </a:bodyPr>
          <a:lstStyle/>
          <a:p>
            <a:pPr algn="l"/>
            <a:r>
              <a:rPr lang="en-US" sz="3200" dirty="0" smtClean="0">
                <a:solidFill>
                  <a:srgbClr val="96FF57"/>
                </a:solidFill>
              </a:rPr>
              <a:t>Box Plot of total group data:</a:t>
            </a:r>
            <a:endParaRPr lang="en-US" sz="3200" dirty="0">
              <a:solidFill>
                <a:srgbClr val="96FF57"/>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1551</TotalTime>
  <Words>962</Words>
  <Application>Microsoft Office PowerPoint</Application>
  <PresentationFormat>On-screen Show (4:3)</PresentationFormat>
  <Paragraphs>210</Paragraphs>
  <Slides>17</Slides>
  <Notes>0</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17</vt:i4>
      </vt:variant>
    </vt:vector>
  </HeadingPairs>
  <TitlesOfParts>
    <vt:vector size="20" baseType="lpstr">
      <vt:lpstr>Office Theme</vt:lpstr>
      <vt:lpstr>!OLE_LINK1</vt:lpstr>
      <vt:lpstr>!OLE_LINK2</vt:lpstr>
      <vt:lpstr>Is the number of red Skittles in a regular sized bag of Skittles brand candies related to the total number of Skittles in a bag?</vt:lpstr>
      <vt:lpstr>Research plan:</vt:lpstr>
      <vt:lpstr>PowerPoint Presentation</vt:lpstr>
      <vt:lpstr>Histogram of combined group data:</vt:lpstr>
      <vt:lpstr>Descriptive statistics of total data:</vt:lpstr>
      <vt:lpstr>PowerPoint Presentation</vt:lpstr>
      <vt:lpstr>PowerPoint Presentation</vt:lpstr>
      <vt:lpstr>PowerPoint Presentation</vt:lpstr>
      <vt:lpstr>Box Plot of total group data:</vt:lpstr>
      <vt:lpstr>According to the Wrigley/Mars Candy Company, manufacturer of Skittles:</vt:lpstr>
      <vt:lpstr>We have similar results!</vt:lpstr>
      <vt:lpstr>However, when we used the value R to determine a correlation between the two variables, we only found a very slight positive correlation. As the total number of Skittles in a bag goes up, there is only a slight chance the total number of reds will increase proportionally. That’s why the scatter plot is all over the place (not very linear) and the R-value is not anywhere close to 1. </vt:lpstr>
      <vt:lpstr> Our group concluded that an R value of .0038 does not give us a positive enough correlation between the number of red skittles per bag and the total number of Skittles in that bag, and therefore are unrelated. </vt:lpstr>
      <vt:lpstr>Possible explanations for our results:</vt:lpstr>
      <vt:lpstr>PowerPoint Presentation</vt:lpstr>
      <vt:lpstr>PowerPoint Presentation</vt:lpstr>
      <vt:lpstr>This Presentation was brought to you by the following members of group 13:</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number of red Skittles in a regular sized bag of Skittles brand candies related to the total number of Skittles in a bag?</dc:title>
  <dc:creator>Elizabeth Sherman</dc:creator>
  <cp:lastModifiedBy>Thacker</cp:lastModifiedBy>
  <cp:revision>91</cp:revision>
  <dcterms:created xsi:type="dcterms:W3CDTF">2011-07-29T04:15:13Z</dcterms:created>
  <dcterms:modified xsi:type="dcterms:W3CDTF">2011-08-03T04:08:32Z</dcterms:modified>
</cp:coreProperties>
</file>